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6"/>
  </p:notesMasterIdLst>
  <p:sldIdLst>
    <p:sldId id="256" r:id="rId2"/>
    <p:sldId id="257" r:id="rId3"/>
    <p:sldId id="299" r:id="rId4"/>
    <p:sldId id="258" r:id="rId5"/>
    <p:sldId id="259" r:id="rId6"/>
    <p:sldId id="285" r:id="rId7"/>
    <p:sldId id="260" r:id="rId8"/>
    <p:sldId id="261" r:id="rId9"/>
    <p:sldId id="265" r:id="rId10"/>
    <p:sldId id="266" r:id="rId11"/>
    <p:sldId id="271" r:id="rId12"/>
    <p:sldId id="272" r:id="rId13"/>
    <p:sldId id="273" r:id="rId14"/>
    <p:sldId id="274" r:id="rId15"/>
    <p:sldId id="275" r:id="rId16"/>
    <p:sldId id="300" r:id="rId17"/>
    <p:sldId id="301" r:id="rId18"/>
    <p:sldId id="276" r:id="rId19"/>
    <p:sldId id="277" r:id="rId20"/>
    <p:sldId id="278" r:id="rId21"/>
    <p:sldId id="267" r:id="rId22"/>
    <p:sldId id="268" r:id="rId23"/>
    <p:sldId id="262" r:id="rId24"/>
    <p:sldId id="269" r:id="rId25"/>
    <p:sldId id="302" r:id="rId26"/>
    <p:sldId id="270" r:id="rId27"/>
    <p:sldId id="263" r:id="rId28"/>
    <p:sldId id="312" r:id="rId29"/>
    <p:sldId id="313" r:id="rId30"/>
    <p:sldId id="308" r:id="rId31"/>
    <p:sldId id="315" r:id="rId32"/>
    <p:sldId id="316" r:id="rId33"/>
    <p:sldId id="314" r:id="rId34"/>
    <p:sldId id="303" r:id="rId35"/>
    <p:sldId id="310" r:id="rId36"/>
    <p:sldId id="305" r:id="rId37"/>
    <p:sldId id="307" r:id="rId38"/>
    <p:sldId id="279" r:id="rId39"/>
    <p:sldId id="311" r:id="rId40"/>
    <p:sldId id="264" r:id="rId41"/>
    <p:sldId id="280" r:id="rId42"/>
    <p:sldId id="309" r:id="rId43"/>
    <p:sldId id="282" r:id="rId44"/>
    <p:sldId id="28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56" autoAdjust="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19812-1F43-4FB7-AE4E-8D6FE0999FF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91EE3-D98B-4525-B919-00597F0215B5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1F8DE-757D-46C2-89AB-347EFEACC292}" type="slidenum">
              <a:rPr lang="en-US"/>
              <a:pPr/>
              <a:t>2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7876A-BE88-4964-9B1A-F915233FB053}" type="slidenum">
              <a:rPr lang="en-US"/>
              <a:pPr/>
              <a:t>23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8DADAD-1864-4FCD-966F-0F2EC235738C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5800"/>
            <a:ext cx="4508500" cy="3381375"/>
          </a:xfrm>
          <a:ln cap="flat"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662" tIns="47625" rIns="93662" bIns="47625"/>
          <a:lstStyle/>
          <a:p>
            <a:endParaRPr lang="en-US" smtClean="0"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A5AF1B-FD0A-4618-804F-FFEC3AD57758}" type="slidenum">
              <a:rPr lang="en-US"/>
              <a:pPr/>
              <a:t>27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AAD44-2B3A-4A3B-A3CA-FC35271096E6}" type="slidenum">
              <a:rPr lang="en-US"/>
              <a:pPr/>
              <a:t>40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6FB55-59EB-44CE-9094-51A868DA18E7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D2637B-806D-45FD-869E-D8C0E74E19D1}" type="slidenum">
              <a:rPr lang="en-US"/>
              <a:pPr/>
              <a:t>4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191D3B-C86A-46B7-B865-8AA3ADA7AB9B}" type="slidenum">
              <a:rPr lang="en-US"/>
              <a:pPr/>
              <a:t>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0F271-3375-483B-803F-75401B7AB001}" type="slidenum">
              <a:rPr lang="en-US"/>
              <a:pPr/>
              <a:t>7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A22232-D334-4736-BF00-B86A25D9A1C6}" type="slidenum">
              <a:rPr lang="en-US"/>
              <a:pPr/>
              <a:t>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25757-93F8-4FE1-B7A5-7775706A1B9F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27C746-0ED7-4380-9D40-0B179FC58FA2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14E90-D3C2-4FA5-A005-58C6C49306FD}" type="slidenum">
              <a:rPr lang="en-US"/>
              <a:pPr/>
              <a:t>20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1536" tIns="45768" rIns="91536" bIns="45768"/>
          <a:lstStyle/>
          <a:p>
            <a:r>
              <a:rPr lang="en-US"/>
              <a:t>DRM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41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41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41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41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41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741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7424" name="Text Box 16"/>
          <p:cNvSpPr txBox="1">
            <a:spLocks noChangeArrowheads="1"/>
          </p:cNvSpPr>
          <p:nvPr userDrawn="1"/>
        </p:nvSpPr>
        <p:spPr bwMode="auto">
          <a:xfrm>
            <a:off x="1431925" y="6411913"/>
            <a:ext cx="6234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5ACAE4"/>
                </a:solidFill>
              </a:rPr>
              <a:t>Geographic Watershed Information System/ArcHydro – 1 February 2008</a:t>
            </a:r>
          </a:p>
        </p:txBody>
      </p:sp>
      <p:pic>
        <p:nvPicPr>
          <p:cNvPr id="17425" name="Picture 17" descr="printlogo_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248400"/>
            <a:ext cx="1325563" cy="414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4AF3970-A4D3-491C-BC6A-CD35803D932A}" type="datetimeFigureOut">
              <a:rPr lang="en-US" smtClean="0"/>
              <a:pPr/>
              <a:t>5/3/2020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948B931-4843-41BB-B198-DAF57F7C9375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000108"/>
            <a:ext cx="7772400" cy="1470025"/>
          </a:xfrm>
        </p:spPr>
        <p:txBody>
          <a:bodyPr/>
          <a:lstStyle/>
          <a:p>
            <a:r>
              <a:rPr lang="en-US" dirty="0" smtClean="0"/>
              <a:t>GIS Data Structures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smtClean="0"/>
              <a:t>DR PRASENJIT DAS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362200"/>
            <a:ext cx="8305800" cy="40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762000" y="838200"/>
            <a:ext cx="6858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In vector data layers, the feature layer is linked to an </a:t>
            </a:r>
            <a:r>
              <a:rPr lang="en-US" sz="2400">
                <a:solidFill>
                  <a:srgbClr val="CC6600"/>
                </a:solidFill>
              </a:rPr>
              <a:t>attribute</a:t>
            </a:r>
            <a:r>
              <a:rPr lang="en-US" sz="2400"/>
              <a:t> table. Every individual feature corresponds to one record (row) in the attribute table.</a:t>
            </a: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1219200" y="3962400"/>
            <a:ext cx="381000" cy="228600"/>
          </a:xfrm>
          <a:prstGeom prst="ellipse">
            <a:avLst/>
          </a:prstGeom>
          <a:noFill/>
          <a:ln w="38100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68616" name="Oval 8"/>
          <p:cNvSpPr>
            <a:spLocks noChangeArrowheads="1"/>
          </p:cNvSpPr>
          <p:nvPr/>
        </p:nvSpPr>
        <p:spPr bwMode="auto">
          <a:xfrm>
            <a:off x="2438400" y="5029200"/>
            <a:ext cx="5257800" cy="304800"/>
          </a:xfrm>
          <a:prstGeom prst="ellipse">
            <a:avLst/>
          </a:prstGeom>
          <a:noFill/>
          <a:ln w="38100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>
            <a:off x="1600200" y="4191000"/>
            <a:ext cx="762000" cy="91440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6858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Vector Data Structure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2362200" y="512763"/>
            <a:ext cx="5257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Raster Data Structure (Grid)</a:t>
            </a:r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143000"/>
            <a:ext cx="5311775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/>
          <a:srcRect t="26445" r="22551"/>
          <a:stretch>
            <a:fillRect/>
          </a:stretch>
        </p:blipFill>
        <p:spPr bwMode="auto">
          <a:xfrm>
            <a:off x="228600" y="1447800"/>
            <a:ext cx="3652838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81000" y="914400"/>
            <a:ext cx="7864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A raster grid can store values that represent categories, for example, vegetation type</a:t>
            </a:r>
          </a:p>
        </p:txBody>
      </p:sp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3"/>
          <a:srcRect l="6371" t="8333"/>
          <a:stretch>
            <a:fillRect/>
          </a:stretch>
        </p:blipFill>
        <p:spPr bwMode="auto">
          <a:xfrm>
            <a:off x="609600" y="3962400"/>
            <a:ext cx="22399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3505200" y="3744913"/>
            <a:ext cx="50292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basic grid attribute table has a </a:t>
            </a:r>
            <a:r>
              <a:rPr lang="en-US">
                <a:solidFill>
                  <a:srgbClr val="CC6600"/>
                </a:solidFill>
              </a:rPr>
              <a:t>value</a:t>
            </a:r>
            <a:r>
              <a:rPr lang="en-US"/>
              <a:t> and </a:t>
            </a:r>
            <a:r>
              <a:rPr lang="en-US">
                <a:solidFill>
                  <a:srgbClr val="CC6600"/>
                </a:solidFill>
              </a:rPr>
              <a:t>count</a:t>
            </a:r>
            <a:r>
              <a:rPr lang="en-US"/>
              <a:t> field</a:t>
            </a:r>
          </a:p>
          <a:p>
            <a:endParaRPr lang="en-US"/>
          </a:p>
          <a:p>
            <a:r>
              <a:rPr lang="en-US"/>
              <a:t>The </a:t>
            </a:r>
            <a:r>
              <a:rPr lang="en-US">
                <a:solidFill>
                  <a:srgbClr val="CC6600"/>
                </a:solidFill>
              </a:rPr>
              <a:t>value</a:t>
            </a:r>
            <a:r>
              <a:rPr lang="en-US"/>
              <a:t> field has a code or some real number representing information about the grid cell. In this case it is a code for vegetation.</a:t>
            </a:r>
          </a:p>
          <a:p>
            <a:endParaRPr lang="en-US"/>
          </a:p>
          <a:p>
            <a:r>
              <a:rPr lang="en-US"/>
              <a:t>The </a:t>
            </a:r>
            <a:r>
              <a:rPr lang="en-US">
                <a:solidFill>
                  <a:srgbClr val="CC6600"/>
                </a:solidFill>
              </a:rPr>
              <a:t>count</a:t>
            </a:r>
            <a:r>
              <a:rPr lang="en-US"/>
              <a:t> field shows how many grid cells have that same value.</a:t>
            </a:r>
          </a:p>
          <a:p>
            <a:endParaRPr lang="en-US"/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2209800" y="228600"/>
            <a:ext cx="460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Raster Data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/>
          <a:srcRect t="24498" r="29048"/>
          <a:stretch>
            <a:fillRect/>
          </a:stretch>
        </p:blipFill>
        <p:spPr bwMode="auto">
          <a:xfrm>
            <a:off x="685800" y="1905000"/>
            <a:ext cx="8458200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533400" y="1069975"/>
            <a:ext cx="7272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Grids can also store </a:t>
            </a:r>
            <a:r>
              <a:rPr lang="en-US" sz="2400">
                <a:solidFill>
                  <a:srgbClr val="CC6600"/>
                </a:solidFill>
              </a:rPr>
              <a:t>continuous</a:t>
            </a:r>
            <a:r>
              <a:rPr lang="en-US" sz="2400"/>
              <a:t> values like elevation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2209800" y="228600"/>
            <a:ext cx="460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Raster Data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dem_zoomed_o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81200"/>
            <a:ext cx="4648200" cy="3644900"/>
          </a:xfrm>
          <a:prstGeom prst="rect">
            <a:avLst/>
          </a:prstGeom>
          <a:noFill/>
        </p:spPr>
      </p:pic>
      <p:pic>
        <p:nvPicPr>
          <p:cNvPr id="72710" name="Picture 6" descr="dem_zoomed_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505200"/>
            <a:ext cx="3498850" cy="2744788"/>
          </a:xfrm>
          <a:prstGeom prst="rect">
            <a:avLst/>
          </a:prstGeom>
          <a:noFill/>
        </p:spPr>
      </p:pic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381000" y="990600"/>
            <a:ext cx="7102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Elevation grid for area north of Kirkuk, Iraq</a:t>
            </a:r>
          </a:p>
          <a:p>
            <a:r>
              <a:rPr lang="en-US" sz="1600"/>
              <a:t>From space shuttle radar topography mission (SRTM)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5334000" y="2971800"/>
            <a:ext cx="366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Zoom in and you see the grid cells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381000" y="5715000"/>
            <a:ext cx="44069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These are called:</a:t>
            </a:r>
          </a:p>
          <a:p>
            <a:r>
              <a:rPr lang="en-US" sz="2400">
                <a:solidFill>
                  <a:srgbClr val="CC6600"/>
                </a:solidFill>
              </a:rPr>
              <a:t>Digital Elevation Models (DEM)</a:t>
            </a:r>
          </a:p>
        </p:txBody>
      </p:sp>
      <p:pic>
        <p:nvPicPr>
          <p:cNvPr id="72714" name="Picture 10" descr="srt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981200"/>
            <a:ext cx="3267075" cy="792163"/>
          </a:xfrm>
          <a:prstGeom prst="rect">
            <a:avLst/>
          </a:prstGeom>
          <a:noFill/>
        </p:spPr>
      </p:pic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2209800" y="228600"/>
            <a:ext cx="460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Raster Data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raster_contour_DEM_example"/>
          <p:cNvPicPr>
            <a:picLocks noChangeAspect="1" noChangeArrowheads="1"/>
          </p:cNvPicPr>
          <p:nvPr/>
        </p:nvPicPr>
        <p:blipFill>
          <a:blip r:embed="rId2"/>
          <a:srcRect l="8270" t="31308" r="2412" b="21205"/>
          <a:stretch>
            <a:fillRect/>
          </a:stretch>
        </p:blipFill>
        <p:spPr bwMode="auto">
          <a:xfrm>
            <a:off x="0" y="2895600"/>
            <a:ext cx="9144000" cy="3505200"/>
          </a:xfrm>
          <a:prstGeom prst="rect">
            <a:avLst/>
          </a:prstGeom>
          <a:noFill/>
        </p:spPr>
      </p:pic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304800" y="1371600"/>
            <a:ext cx="5100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So 2 ways of representing elevation: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228600" y="2130425"/>
            <a:ext cx="220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Vector contour lines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5486400" y="2130425"/>
            <a:ext cx="130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Raster grid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2209800" y="228600"/>
            <a:ext cx="460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Raster Data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contrast="42000"/>
          </a:blip>
          <a:srcRect l="15788" t="17926" r="11719" b="14171"/>
          <a:stretch>
            <a:fillRect/>
          </a:stretch>
        </p:blipFill>
        <p:spPr bwMode="auto">
          <a:xfrm>
            <a:off x="228600" y="381000"/>
            <a:ext cx="85693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481263" y="3376613"/>
            <a:ext cx="25511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Manas National Park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105025" y="6356350"/>
            <a:ext cx="4905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Satellite Imagery of Manas National Park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58738" y="73025"/>
            <a:ext cx="8982075" cy="66960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352800" y="0"/>
            <a:ext cx="2170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</a:rPr>
              <a:t>IRS LISS III Image</a:t>
            </a:r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2743200" y="5257800"/>
            <a:ext cx="1524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879725" y="5084763"/>
            <a:ext cx="2455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3366"/>
                </a:solidFill>
              </a:rPr>
              <a:t>Bansbari Range Office</a:t>
            </a:r>
          </a:p>
        </p:txBody>
      </p:sp>
      <p:sp>
        <p:nvSpPr>
          <p:cNvPr id="10249" name="Oval 9"/>
          <p:cNvSpPr>
            <a:spLocks noChangeArrowheads="1"/>
          </p:cNvSpPr>
          <p:nvPr/>
        </p:nvSpPr>
        <p:spPr bwMode="auto">
          <a:xfrm>
            <a:off x="1524000" y="2133600"/>
            <a:ext cx="119063" cy="746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617663" y="1984375"/>
            <a:ext cx="1587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</a:rPr>
              <a:t>Mathanguri I.B.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5546725" y="31750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(FCC)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21094" t="46875" r="57813" b="32292"/>
          <a:stretch>
            <a:fillRect/>
          </a:stretch>
        </p:blipFill>
        <p:spPr bwMode="auto">
          <a:xfrm>
            <a:off x="762000" y="533400"/>
            <a:ext cx="17526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 l="31889" t="43750" r="38150" b="21002"/>
          <a:stretch>
            <a:fillRect/>
          </a:stretch>
        </p:blipFill>
        <p:spPr bwMode="auto">
          <a:xfrm>
            <a:off x="3886200" y="533400"/>
            <a:ext cx="1905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 l="46094" t="33333" r="33594" b="47917"/>
          <a:stretch>
            <a:fillRect/>
          </a:stretch>
        </p:blipFill>
        <p:spPr bwMode="auto">
          <a:xfrm>
            <a:off x="6553200" y="533400"/>
            <a:ext cx="1905000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/>
          <a:srcRect l="20313" t="50000" r="55890" b="27533"/>
          <a:stretch>
            <a:fillRect/>
          </a:stretch>
        </p:blipFill>
        <p:spPr bwMode="auto">
          <a:xfrm>
            <a:off x="762000" y="4343400"/>
            <a:ext cx="17526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/>
          <a:srcRect l="41522" t="37500" r="35156" b="40414"/>
          <a:stretch>
            <a:fillRect/>
          </a:stretch>
        </p:blipFill>
        <p:spPr bwMode="auto">
          <a:xfrm>
            <a:off x="3962400" y="2511425"/>
            <a:ext cx="18288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/>
          <a:srcRect l="39063" t="40625" r="39844" b="40625"/>
          <a:stretch>
            <a:fillRect/>
          </a:stretch>
        </p:blipFill>
        <p:spPr bwMode="auto">
          <a:xfrm>
            <a:off x="3962400" y="4343400"/>
            <a:ext cx="19812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/>
          <a:srcRect l="34375" t="10417" r="41907" b="67708"/>
          <a:stretch>
            <a:fillRect/>
          </a:stretch>
        </p:blipFill>
        <p:spPr bwMode="auto">
          <a:xfrm>
            <a:off x="762000" y="2514600"/>
            <a:ext cx="182880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914400" y="1905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00"/>
                </a:solidFill>
                <a:latin typeface="Times New Roman" pitchFamily="18" charset="0"/>
              </a:rPr>
              <a:t>Dense Forest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143000" y="38862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00"/>
                </a:solidFill>
                <a:latin typeface="Times New Roman" pitchFamily="18" charset="0"/>
              </a:rPr>
              <a:t>Open Forest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990600" y="5715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00"/>
                </a:solidFill>
                <a:latin typeface="Times New Roman" pitchFamily="18" charset="0"/>
              </a:rPr>
              <a:t>Agriculture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267200" y="19812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FF00"/>
                </a:solidFill>
                <a:latin typeface="Times New Roman" pitchFamily="18" charset="0"/>
              </a:rPr>
              <a:t>River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4343400" y="58674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00"/>
                </a:solidFill>
                <a:latin typeface="Times New Roman" pitchFamily="18" charset="0"/>
              </a:rPr>
              <a:t>Fallow Land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267200" y="38862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00"/>
                </a:solidFill>
                <a:latin typeface="Times New Roman" pitchFamily="18" charset="0"/>
              </a:rPr>
              <a:t>Settlement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6934200" y="19812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00"/>
                </a:solidFill>
                <a:latin typeface="Times New Roman" pitchFamily="18" charset="0"/>
              </a:rPr>
              <a:t>Water Body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1066800" y="6186488"/>
            <a:ext cx="693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Typical Tone and Texture of Common Features</a:t>
            </a: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58738" y="73025"/>
            <a:ext cx="8982075" cy="66960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4800600"/>
            <a:ext cx="44958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04800" y="1066800"/>
            <a:ext cx="318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Sources of raster data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219200" y="1987550"/>
            <a:ext cx="19208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Interpreted satellite imagery, e.g., land cover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81000" y="4419600"/>
            <a:ext cx="368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Conversion of vector to raster data</a:t>
            </a:r>
          </a:p>
        </p:txBody>
      </p:sp>
      <p:pic>
        <p:nvPicPr>
          <p:cNvPr id="32780" name="Picture 12" descr="lul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81200"/>
            <a:ext cx="2701925" cy="2119313"/>
          </a:xfrm>
          <a:prstGeom prst="rect">
            <a:avLst/>
          </a:prstGeom>
          <a:noFill/>
        </p:spPr>
      </p:pic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2209800" y="228600"/>
            <a:ext cx="460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Raster Data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00"/>
            <a:ext cx="77724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4648200"/>
            <a:ext cx="59436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743200"/>
            <a:ext cx="32766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209800" y="228600"/>
            <a:ext cx="460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Raster Data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ChangeArrowheads="1"/>
          </p:cNvSpPr>
          <p:nvPr/>
        </p:nvSpPr>
        <p:spPr bwMode="auto">
          <a:xfrm>
            <a:off x="685875" y="6248041"/>
            <a:ext cx="1904875" cy="45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60" tIns="42780" rIns="85560" bIns="42780" anchor="ctr"/>
          <a:lstStyle/>
          <a:p>
            <a:endParaRPr lang="en-IN"/>
          </a:p>
        </p:txBody>
      </p:sp>
      <p:sp>
        <p:nvSpPr>
          <p:cNvPr id="11267" name="Rectangle 1027"/>
          <p:cNvSpPr>
            <a:spLocks noChangeArrowheads="1"/>
          </p:cNvSpPr>
          <p:nvPr/>
        </p:nvSpPr>
        <p:spPr bwMode="auto">
          <a:xfrm>
            <a:off x="3123876" y="6248041"/>
            <a:ext cx="2896249" cy="45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60" tIns="42780" rIns="85560" bIns="42780" anchor="ctr"/>
          <a:lstStyle/>
          <a:p>
            <a:endParaRPr lang="en-IN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idx="1"/>
          </p:nvPr>
        </p:nvSpPr>
        <p:spPr>
          <a:xfrm>
            <a:off x="363904" y="1269891"/>
            <a:ext cx="8780096" cy="4585718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 dirty="0"/>
              <a:t>How do we describe geographical features?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by recognizing two </a:t>
            </a:r>
            <a:r>
              <a:rPr lang="en-US" sz="2000" i="1" dirty="0"/>
              <a:t>types of data</a:t>
            </a:r>
            <a:r>
              <a:rPr lang="en-US" sz="2000" dirty="0"/>
              <a:t>:</a:t>
            </a:r>
            <a:endParaRPr lang="en-US" sz="2000" b="1" dirty="0"/>
          </a:p>
          <a:p>
            <a:pPr lvl="1">
              <a:lnSpc>
                <a:spcPct val="90000"/>
              </a:lnSpc>
            </a:pPr>
            <a:r>
              <a:rPr lang="en-US" sz="2000" b="1" dirty="0"/>
              <a:t>Spatial data </a:t>
            </a:r>
            <a:r>
              <a:rPr lang="en-US" sz="2000" dirty="0"/>
              <a:t>which describes location  (where)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Attribute data</a:t>
            </a:r>
            <a:r>
              <a:rPr lang="en-US" sz="2000" dirty="0"/>
              <a:t>  which specifies characteristics at that location  </a:t>
            </a:r>
            <a:br>
              <a:rPr lang="en-US" sz="2000" dirty="0"/>
            </a:br>
            <a:r>
              <a:rPr lang="en-US" sz="2000" dirty="0"/>
              <a:t>(what, how much, and when)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/>
              <a:t>How do we represent these digitally in a GIS?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by grouping  into </a:t>
            </a:r>
            <a:r>
              <a:rPr lang="en-US" sz="2000" b="1" i="1" dirty="0"/>
              <a:t>layers </a:t>
            </a:r>
            <a:r>
              <a:rPr lang="en-US" sz="2000" dirty="0"/>
              <a:t> based on similar characteristics (</a:t>
            </a:r>
            <a:r>
              <a:rPr lang="en-US" sz="2000" dirty="0" err="1"/>
              <a:t>e.g</a:t>
            </a:r>
            <a:r>
              <a:rPr lang="en-US" sz="2000" dirty="0"/>
              <a:t> </a:t>
            </a:r>
            <a:r>
              <a:rPr lang="en-US" sz="2000" dirty="0" err="1"/>
              <a:t>hydrography</a:t>
            </a:r>
            <a:r>
              <a:rPr lang="en-US" sz="2000" dirty="0"/>
              <a:t>, elevation, water lines, sewer lines, grocery sales) and using either: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vector </a:t>
            </a:r>
            <a:r>
              <a:rPr lang="en-US" sz="2000" dirty="0"/>
              <a:t>data model   (</a:t>
            </a:r>
            <a:r>
              <a:rPr lang="en-US" sz="2000" i="1" dirty="0"/>
              <a:t>coverage</a:t>
            </a:r>
            <a:r>
              <a:rPr lang="en-US" sz="2000" dirty="0"/>
              <a:t> in ARC/INFO, </a:t>
            </a:r>
            <a:r>
              <a:rPr lang="en-US" sz="2000" i="1" dirty="0" err="1"/>
              <a:t>shapefile</a:t>
            </a:r>
            <a:r>
              <a:rPr lang="en-US" sz="2000" i="1" dirty="0"/>
              <a:t> </a:t>
            </a:r>
            <a:r>
              <a:rPr lang="en-US" sz="2000" dirty="0"/>
              <a:t>in </a:t>
            </a:r>
            <a:r>
              <a:rPr lang="en-US" sz="2000" dirty="0" err="1"/>
              <a:t>ArcView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raster</a:t>
            </a:r>
            <a:r>
              <a:rPr lang="en-US" sz="2000" dirty="0"/>
              <a:t> data model   (</a:t>
            </a:r>
            <a:r>
              <a:rPr lang="en-US" sz="2000" i="1" dirty="0"/>
              <a:t>GRID or Image  </a:t>
            </a:r>
            <a:r>
              <a:rPr lang="en-US" sz="2000" dirty="0"/>
              <a:t>in ARC/INFO &amp; </a:t>
            </a:r>
            <a:r>
              <a:rPr lang="en-US" sz="2000" dirty="0" err="1"/>
              <a:t>ArcView</a:t>
            </a:r>
            <a:r>
              <a:rPr lang="en-US" sz="20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title"/>
          </p:nvPr>
        </p:nvSpPr>
        <p:spPr>
          <a:xfrm>
            <a:off x="575057" y="493847"/>
            <a:ext cx="8083739" cy="408599"/>
          </a:xfrm>
          <a:noFill/>
        </p:spPr>
        <p:txBody>
          <a:bodyPr>
            <a:normAutofit fontScale="90000"/>
          </a:bodyPr>
          <a:lstStyle/>
          <a:p>
            <a:r>
              <a:rPr lang="en-US" sz="3300" b="1" dirty="0"/>
              <a:t>Representing Geographic Features:</a:t>
            </a:r>
            <a:br>
              <a:rPr lang="en-US" sz="3300" b="1" dirty="0"/>
            </a:br>
            <a:endParaRPr lang="en-US" sz="4000" b="1" dirty="0"/>
          </a:p>
        </p:txBody>
      </p:sp>
      <p:sp>
        <p:nvSpPr>
          <p:cNvPr id="11270" name="Text Box 1030"/>
          <p:cNvSpPr txBox="1">
            <a:spLocks noChangeArrowheads="1"/>
          </p:cNvSpPr>
          <p:nvPr/>
        </p:nvSpPr>
        <p:spPr bwMode="auto">
          <a:xfrm>
            <a:off x="431292" y="5855609"/>
            <a:ext cx="8482086" cy="3633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85560" tIns="42780" rIns="85560" bIns="42780">
            <a:spAutoFit/>
          </a:bodyPr>
          <a:lstStyle/>
          <a:p>
            <a:r>
              <a:rPr lang="en-US" dirty="0"/>
              <a:t> </a:t>
            </a:r>
            <a:endParaRPr lang="en-US" i="1" dirty="0"/>
          </a:p>
        </p:txBody>
      </p:sp>
      <p:sp>
        <p:nvSpPr>
          <p:cNvPr id="11271" name="Rectangle 1031"/>
          <p:cNvSpPr>
            <a:spLocks noChangeArrowheads="1"/>
          </p:cNvSpPr>
          <p:nvPr/>
        </p:nvSpPr>
        <p:spPr bwMode="auto">
          <a:xfrm>
            <a:off x="431292" y="5785060"/>
            <a:ext cx="8266440" cy="70549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85560" tIns="42780" rIns="85560" bIns="42780" anchor="ctr"/>
          <a:lstStyle/>
          <a:p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3850"/>
            <a:ext cx="8305800" cy="942975"/>
          </a:xfrm>
          <a:noFill/>
          <a:ln/>
        </p:spPr>
        <p:txBody>
          <a:bodyPr lIns="92075" tIns="46038" rIns="92075" bIns="46038">
            <a:normAutofit fontScale="90000"/>
          </a:bodyPr>
          <a:lstStyle/>
          <a:p>
            <a:r>
              <a:rPr lang="en-US" sz="4000"/>
              <a:t>Raster and Vector Data Structures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235075" y="3006725"/>
            <a:ext cx="1279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Point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219200" y="4038600"/>
            <a:ext cx="815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Line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143000" y="4953000"/>
            <a:ext cx="1368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Polygon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4038600" y="2057400"/>
            <a:ext cx="1130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Vector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6934200" y="2057400"/>
            <a:ext cx="1111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Raster</a:t>
            </a:r>
          </a:p>
        </p:txBody>
      </p:sp>
      <p:sp>
        <p:nvSpPr>
          <p:cNvPr id="34824" name="Freeform 8"/>
          <p:cNvSpPr>
            <a:spLocks/>
          </p:cNvSpPr>
          <p:nvPr/>
        </p:nvSpPr>
        <p:spPr bwMode="auto">
          <a:xfrm>
            <a:off x="4054475" y="4302125"/>
            <a:ext cx="14493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2" y="0"/>
              </a:cxn>
            </a:cxnLst>
            <a:rect l="0" t="0" r="r" b="b"/>
            <a:pathLst>
              <a:path w="913" h="1">
                <a:moveTo>
                  <a:pt x="0" y="0"/>
                </a:moveTo>
                <a:lnTo>
                  <a:pt x="912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4511675" y="3082925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7331075" y="3006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68738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7559675" y="5216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7331075" y="5216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7102475" y="5216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7559675" y="54451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7331075" y="54451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7102475" y="54451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7559675" y="5673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7331075" y="5673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7102475" y="5673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75596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73310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71024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40" name="Rectangle 24"/>
          <p:cNvSpPr>
            <a:spLocks noChangeArrowheads="1"/>
          </p:cNvSpPr>
          <p:nvPr/>
        </p:nvSpPr>
        <p:spPr bwMode="auto">
          <a:xfrm>
            <a:off x="4283075" y="5140325"/>
            <a:ext cx="8382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41" name="Rectangle 25"/>
          <p:cNvSpPr>
            <a:spLocks noChangeArrowheads="1"/>
          </p:cNvSpPr>
          <p:nvPr/>
        </p:nvSpPr>
        <p:spPr bwMode="auto">
          <a:xfrm>
            <a:off x="77882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762000" y="1503363"/>
            <a:ext cx="72151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Raster</a:t>
            </a:r>
            <a:r>
              <a:rPr lang="en-US" sz="2400">
                <a:latin typeface="Times New Roman" pitchFamily="18" charset="0"/>
              </a:rPr>
              <a:t> data are described by a cell grid, one value per cell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6521450" y="4505325"/>
            <a:ext cx="17732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Zone</a:t>
            </a:r>
            <a:r>
              <a:rPr lang="en-US" sz="2400">
                <a:latin typeface="Times New Roman" pitchFamily="18" charset="0"/>
              </a:rPr>
              <a:t> of cells</a:t>
            </a:r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5546725" y="2362200"/>
            <a:ext cx="11588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tr-TR" sz="2000" b="1" smtClean="0"/>
              <a:t>Advantages</a:t>
            </a:r>
          </a:p>
          <a:p>
            <a:pPr eaLnBrk="1" hangingPunct="1">
              <a:lnSpc>
                <a:spcPct val="80000"/>
              </a:lnSpc>
            </a:pPr>
            <a:r>
              <a:rPr lang="en-AU" sz="2000" smtClean="0"/>
              <a:t>It is a simple data structure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Overlay operations  are easily and efficiently implemented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High spatial variability is efficiently represented in a raster format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The raster model is more or less required for efficient manipulation and enhancement of digital images</a:t>
            </a:r>
            <a:endParaRPr lang="tr-TR" sz="2000" b="1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AU" sz="2000" b="1" smtClean="0"/>
              <a:t>Disadvantages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The raster data structure is less compact data compression techniques (an often overcome this problem)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Topological relationships are more difficult to represent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The output of graphics is less aesthetically pleasing because appearancerather  than the smooth lines of hand-drawn maps. This can be overcome by using a very  large number of cells, but may result in unacceptably large files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tr-TR" sz="3200" b="1" smtClean="0"/>
              <a:t>Comparison Between Vector </a:t>
            </a:r>
            <a:br>
              <a:rPr lang="tr-TR" sz="3200" b="1" smtClean="0"/>
            </a:br>
            <a:r>
              <a:rPr lang="tr-TR" sz="3200" b="1" smtClean="0"/>
              <a:t>and Raster Data Model</a:t>
            </a:r>
            <a:endParaRPr lang="en-US" sz="3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2000" b="1" smtClean="0"/>
              <a:t>Advantages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It provides a more compact data structure than the raster model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It provides efficient encoding of topology and as a result more efficient implementation of operations that require topological information, such as network analysis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The vector model is better suited to supporting graphics that closely approximate hand-drawn maps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</p:txBody>
      </p:sp>
      <p:sp>
        <p:nvSpPr>
          <p:cNvPr id="8196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2000" b="1" smtClean="0"/>
              <a:t>Disadvantages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It is a more complex data structure than a simple raster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Overlay operations are more difficult to implement 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The representation of high spatial variability is inefficient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Manipulation and enhancement of digital images cannot be effectively</a:t>
            </a:r>
            <a:r>
              <a:rPr lang="tr-TR" sz="1400" smtClean="0"/>
              <a:t> </a:t>
            </a:r>
            <a:r>
              <a:rPr lang="tr-TR" sz="2000" smtClean="0"/>
              <a:t>done in the vector domain</a:t>
            </a:r>
            <a:endParaRPr lang="tr-TR" sz="2000" b="1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</p:txBody>
      </p:sp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tr-TR" sz="3200" b="1" smtClean="0"/>
              <a:t>Comparison Between Vector </a:t>
            </a:r>
            <a:br>
              <a:rPr lang="tr-TR" sz="3200" b="1" smtClean="0"/>
            </a:br>
            <a:r>
              <a:rPr lang="tr-TR" sz="3200" b="1" smtClean="0"/>
              <a:t>and Raster Data Model</a:t>
            </a:r>
            <a:endParaRPr lang="en-US" sz="3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1026"/>
          <p:cNvSpPr>
            <a:spLocks noChangeArrowheads="1"/>
          </p:cNvSpPr>
          <p:nvPr/>
        </p:nvSpPr>
        <p:spPr bwMode="auto">
          <a:xfrm>
            <a:off x="3892116" y="462982"/>
            <a:ext cx="3264645" cy="1893078"/>
          </a:xfrm>
          <a:prstGeom prst="parallelogram">
            <a:avLst>
              <a:gd name="adj" fmla="val 4230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85560" tIns="42780" rIns="85560" bIns="42780" anchor="ctr"/>
          <a:lstStyle/>
          <a:p>
            <a:endParaRPr lang="en-IN"/>
          </a:p>
        </p:txBody>
      </p:sp>
      <p:sp>
        <p:nvSpPr>
          <p:cNvPr id="3076" name="Freeform 1027"/>
          <p:cNvSpPr>
            <a:spLocks/>
          </p:cNvSpPr>
          <p:nvPr/>
        </p:nvSpPr>
        <p:spPr bwMode="auto">
          <a:xfrm>
            <a:off x="4326403" y="457102"/>
            <a:ext cx="1999220" cy="1898958"/>
          </a:xfrm>
          <a:custGeom>
            <a:avLst/>
            <a:gdLst>
              <a:gd name="T0" fmla="*/ 1259 w 1260"/>
              <a:gd name="T1" fmla="*/ 0 h 1196"/>
              <a:gd name="T2" fmla="*/ 1239 w 1260"/>
              <a:gd name="T3" fmla="*/ 33 h 1196"/>
              <a:gd name="T4" fmla="*/ 1210 w 1260"/>
              <a:gd name="T5" fmla="*/ 53 h 1196"/>
              <a:gd name="T6" fmla="*/ 1181 w 1260"/>
              <a:gd name="T7" fmla="*/ 82 h 1196"/>
              <a:gd name="T8" fmla="*/ 1152 w 1260"/>
              <a:gd name="T9" fmla="*/ 120 h 1196"/>
              <a:gd name="T10" fmla="*/ 1113 w 1260"/>
              <a:gd name="T11" fmla="*/ 149 h 1196"/>
              <a:gd name="T12" fmla="*/ 1084 w 1260"/>
              <a:gd name="T13" fmla="*/ 178 h 1196"/>
              <a:gd name="T14" fmla="*/ 1065 w 1260"/>
              <a:gd name="T15" fmla="*/ 207 h 1196"/>
              <a:gd name="T16" fmla="*/ 1036 w 1260"/>
              <a:gd name="T17" fmla="*/ 237 h 1196"/>
              <a:gd name="T18" fmla="*/ 1016 w 1260"/>
              <a:gd name="T19" fmla="*/ 266 h 1196"/>
              <a:gd name="T20" fmla="*/ 997 w 1260"/>
              <a:gd name="T21" fmla="*/ 295 h 1196"/>
              <a:gd name="T22" fmla="*/ 997 w 1260"/>
              <a:gd name="T23" fmla="*/ 324 h 1196"/>
              <a:gd name="T24" fmla="*/ 987 w 1260"/>
              <a:gd name="T25" fmla="*/ 353 h 1196"/>
              <a:gd name="T26" fmla="*/ 910 w 1260"/>
              <a:gd name="T27" fmla="*/ 362 h 1196"/>
              <a:gd name="T28" fmla="*/ 852 w 1260"/>
              <a:gd name="T29" fmla="*/ 372 h 1196"/>
              <a:gd name="T30" fmla="*/ 794 w 1260"/>
              <a:gd name="T31" fmla="*/ 382 h 1196"/>
              <a:gd name="T32" fmla="*/ 755 w 1260"/>
              <a:gd name="T33" fmla="*/ 391 h 1196"/>
              <a:gd name="T34" fmla="*/ 716 w 1260"/>
              <a:gd name="T35" fmla="*/ 401 h 1196"/>
              <a:gd name="T36" fmla="*/ 687 w 1260"/>
              <a:gd name="T37" fmla="*/ 411 h 1196"/>
              <a:gd name="T38" fmla="*/ 658 w 1260"/>
              <a:gd name="T39" fmla="*/ 411 h 1196"/>
              <a:gd name="T40" fmla="*/ 629 w 1260"/>
              <a:gd name="T41" fmla="*/ 430 h 1196"/>
              <a:gd name="T42" fmla="*/ 600 w 1260"/>
              <a:gd name="T43" fmla="*/ 449 h 1196"/>
              <a:gd name="T44" fmla="*/ 581 w 1260"/>
              <a:gd name="T45" fmla="*/ 478 h 1196"/>
              <a:gd name="T46" fmla="*/ 552 w 1260"/>
              <a:gd name="T47" fmla="*/ 488 h 1196"/>
              <a:gd name="T48" fmla="*/ 532 w 1260"/>
              <a:gd name="T49" fmla="*/ 517 h 1196"/>
              <a:gd name="T50" fmla="*/ 503 w 1260"/>
              <a:gd name="T51" fmla="*/ 537 h 1196"/>
              <a:gd name="T52" fmla="*/ 474 w 1260"/>
              <a:gd name="T53" fmla="*/ 566 h 1196"/>
              <a:gd name="T54" fmla="*/ 455 w 1260"/>
              <a:gd name="T55" fmla="*/ 595 h 1196"/>
              <a:gd name="T56" fmla="*/ 426 w 1260"/>
              <a:gd name="T57" fmla="*/ 624 h 1196"/>
              <a:gd name="T58" fmla="*/ 397 w 1260"/>
              <a:gd name="T59" fmla="*/ 653 h 1196"/>
              <a:gd name="T60" fmla="*/ 368 w 1260"/>
              <a:gd name="T61" fmla="*/ 672 h 1196"/>
              <a:gd name="T62" fmla="*/ 339 w 1260"/>
              <a:gd name="T63" fmla="*/ 691 h 1196"/>
              <a:gd name="T64" fmla="*/ 310 w 1260"/>
              <a:gd name="T65" fmla="*/ 711 h 1196"/>
              <a:gd name="T66" fmla="*/ 290 w 1260"/>
              <a:gd name="T67" fmla="*/ 740 h 1196"/>
              <a:gd name="T68" fmla="*/ 261 w 1260"/>
              <a:gd name="T69" fmla="*/ 769 h 1196"/>
              <a:gd name="T70" fmla="*/ 242 w 1260"/>
              <a:gd name="T71" fmla="*/ 798 h 1196"/>
              <a:gd name="T72" fmla="*/ 223 w 1260"/>
              <a:gd name="T73" fmla="*/ 827 h 1196"/>
              <a:gd name="T74" fmla="*/ 203 w 1260"/>
              <a:gd name="T75" fmla="*/ 856 h 1196"/>
              <a:gd name="T76" fmla="*/ 184 w 1260"/>
              <a:gd name="T77" fmla="*/ 885 h 1196"/>
              <a:gd name="T78" fmla="*/ 165 w 1260"/>
              <a:gd name="T79" fmla="*/ 914 h 1196"/>
              <a:gd name="T80" fmla="*/ 145 w 1260"/>
              <a:gd name="T81" fmla="*/ 943 h 1196"/>
              <a:gd name="T82" fmla="*/ 116 w 1260"/>
              <a:gd name="T83" fmla="*/ 972 h 1196"/>
              <a:gd name="T84" fmla="*/ 87 w 1260"/>
              <a:gd name="T85" fmla="*/ 1001 h 1196"/>
              <a:gd name="T86" fmla="*/ 58 w 1260"/>
              <a:gd name="T87" fmla="*/ 1020 h 1196"/>
              <a:gd name="T88" fmla="*/ 29 w 1260"/>
              <a:gd name="T89" fmla="*/ 1049 h 1196"/>
              <a:gd name="T90" fmla="*/ 20 w 1260"/>
              <a:gd name="T91" fmla="*/ 1078 h 1196"/>
              <a:gd name="T92" fmla="*/ 10 w 1260"/>
              <a:gd name="T93" fmla="*/ 1107 h 1196"/>
              <a:gd name="T94" fmla="*/ 10 w 1260"/>
              <a:gd name="T95" fmla="*/ 1137 h 1196"/>
              <a:gd name="T96" fmla="*/ 0 w 1260"/>
              <a:gd name="T97" fmla="*/ 1166 h 1196"/>
              <a:gd name="T98" fmla="*/ 0 w 1260"/>
              <a:gd name="T99" fmla="*/ 1195 h 119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60"/>
              <a:gd name="T151" fmla="*/ 0 h 1196"/>
              <a:gd name="T152" fmla="*/ 1260 w 1260"/>
              <a:gd name="T153" fmla="*/ 1196 h 119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60" h="1196">
                <a:moveTo>
                  <a:pt x="1259" y="0"/>
                </a:moveTo>
                <a:lnTo>
                  <a:pt x="1239" y="33"/>
                </a:lnTo>
                <a:lnTo>
                  <a:pt x="1210" y="53"/>
                </a:lnTo>
                <a:lnTo>
                  <a:pt x="1181" y="82"/>
                </a:lnTo>
                <a:lnTo>
                  <a:pt x="1152" y="120"/>
                </a:lnTo>
                <a:lnTo>
                  <a:pt x="1113" y="149"/>
                </a:lnTo>
                <a:lnTo>
                  <a:pt x="1084" y="178"/>
                </a:lnTo>
                <a:lnTo>
                  <a:pt x="1065" y="207"/>
                </a:lnTo>
                <a:lnTo>
                  <a:pt x="1036" y="237"/>
                </a:lnTo>
                <a:lnTo>
                  <a:pt x="1016" y="266"/>
                </a:lnTo>
                <a:lnTo>
                  <a:pt x="997" y="295"/>
                </a:lnTo>
                <a:lnTo>
                  <a:pt x="997" y="324"/>
                </a:lnTo>
                <a:lnTo>
                  <a:pt x="987" y="353"/>
                </a:lnTo>
                <a:lnTo>
                  <a:pt x="910" y="362"/>
                </a:lnTo>
                <a:lnTo>
                  <a:pt x="852" y="372"/>
                </a:lnTo>
                <a:lnTo>
                  <a:pt x="794" y="382"/>
                </a:lnTo>
                <a:lnTo>
                  <a:pt x="755" y="391"/>
                </a:lnTo>
                <a:lnTo>
                  <a:pt x="716" y="401"/>
                </a:lnTo>
                <a:lnTo>
                  <a:pt x="687" y="411"/>
                </a:lnTo>
                <a:lnTo>
                  <a:pt x="658" y="411"/>
                </a:lnTo>
                <a:lnTo>
                  <a:pt x="629" y="430"/>
                </a:lnTo>
                <a:lnTo>
                  <a:pt x="600" y="449"/>
                </a:lnTo>
                <a:lnTo>
                  <a:pt x="581" y="478"/>
                </a:lnTo>
                <a:lnTo>
                  <a:pt x="552" y="488"/>
                </a:lnTo>
                <a:lnTo>
                  <a:pt x="532" y="517"/>
                </a:lnTo>
                <a:lnTo>
                  <a:pt x="503" y="537"/>
                </a:lnTo>
                <a:lnTo>
                  <a:pt x="474" y="566"/>
                </a:lnTo>
                <a:lnTo>
                  <a:pt x="455" y="595"/>
                </a:lnTo>
                <a:lnTo>
                  <a:pt x="426" y="624"/>
                </a:lnTo>
                <a:lnTo>
                  <a:pt x="397" y="653"/>
                </a:lnTo>
                <a:lnTo>
                  <a:pt x="368" y="672"/>
                </a:lnTo>
                <a:lnTo>
                  <a:pt x="339" y="691"/>
                </a:lnTo>
                <a:lnTo>
                  <a:pt x="310" y="711"/>
                </a:lnTo>
                <a:lnTo>
                  <a:pt x="290" y="740"/>
                </a:lnTo>
                <a:lnTo>
                  <a:pt x="261" y="769"/>
                </a:lnTo>
                <a:lnTo>
                  <a:pt x="242" y="798"/>
                </a:lnTo>
                <a:lnTo>
                  <a:pt x="223" y="827"/>
                </a:lnTo>
                <a:lnTo>
                  <a:pt x="203" y="856"/>
                </a:lnTo>
                <a:lnTo>
                  <a:pt x="184" y="885"/>
                </a:lnTo>
                <a:lnTo>
                  <a:pt x="165" y="914"/>
                </a:lnTo>
                <a:lnTo>
                  <a:pt x="145" y="943"/>
                </a:lnTo>
                <a:lnTo>
                  <a:pt x="116" y="972"/>
                </a:lnTo>
                <a:lnTo>
                  <a:pt x="87" y="1001"/>
                </a:lnTo>
                <a:lnTo>
                  <a:pt x="58" y="1020"/>
                </a:lnTo>
                <a:lnTo>
                  <a:pt x="29" y="1049"/>
                </a:lnTo>
                <a:lnTo>
                  <a:pt x="20" y="1078"/>
                </a:lnTo>
                <a:lnTo>
                  <a:pt x="10" y="1107"/>
                </a:lnTo>
                <a:lnTo>
                  <a:pt x="10" y="1137"/>
                </a:lnTo>
                <a:lnTo>
                  <a:pt x="0" y="1166"/>
                </a:lnTo>
                <a:lnTo>
                  <a:pt x="0" y="119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85560" tIns="42780" rIns="85560" bIns="42780"/>
          <a:lstStyle/>
          <a:p>
            <a:endParaRPr lang="en-IN"/>
          </a:p>
        </p:txBody>
      </p:sp>
      <p:sp>
        <p:nvSpPr>
          <p:cNvPr id="3077" name="Freeform 1028"/>
          <p:cNvSpPr>
            <a:spLocks/>
          </p:cNvSpPr>
          <p:nvPr/>
        </p:nvSpPr>
        <p:spPr bwMode="auto">
          <a:xfrm>
            <a:off x="4404276" y="457103"/>
            <a:ext cx="1997723" cy="1928353"/>
          </a:xfrm>
          <a:custGeom>
            <a:avLst/>
            <a:gdLst>
              <a:gd name="T0" fmla="*/ 1258 w 1259"/>
              <a:gd name="T1" fmla="*/ 0 h 1215"/>
              <a:gd name="T2" fmla="*/ 1248 w 1259"/>
              <a:gd name="T3" fmla="*/ 33 h 1215"/>
              <a:gd name="T4" fmla="*/ 1229 w 1259"/>
              <a:gd name="T5" fmla="*/ 62 h 1215"/>
              <a:gd name="T6" fmla="*/ 1219 w 1259"/>
              <a:gd name="T7" fmla="*/ 91 h 1215"/>
              <a:gd name="T8" fmla="*/ 1209 w 1259"/>
              <a:gd name="T9" fmla="*/ 120 h 1215"/>
              <a:gd name="T10" fmla="*/ 1190 w 1259"/>
              <a:gd name="T11" fmla="*/ 149 h 1215"/>
              <a:gd name="T12" fmla="*/ 1180 w 1259"/>
              <a:gd name="T13" fmla="*/ 178 h 1215"/>
              <a:gd name="T14" fmla="*/ 1171 w 1259"/>
              <a:gd name="T15" fmla="*/ 207 h 1215"/>
              <a:gd name="T16" fmla="*/ 1141 w 1259"/>
              <a:gd name="T17" fmla="*/ 227 h 1215"/>
              <a:gd name="T18" fmla="*/ 1112 w 1259"/>
              <a:gd name="T19" fmla="*/ 256 h 1215"/>
              <a:gd name="T20" fmla="*/ 1083 w 1259"/>
              <a:gd name="T21" fmla="*/ 285 h 1215"/>
              <a:gd name="T22" fmla="*/ 1054 w 1259"/>
              <a:gd name="T23" fmla="*/ 304 h 1215"/>
              <a:gd name="T24" fmla="*/ 1035 w 1259"/>
              <a:gd name="T25" fmla="*/ 333 h 1215"/>
              <a:gd name="T26" fmla="*/ 1016 w 1259"/>
              <a:gd name="T27" fmla="*/ 362 h 1215"/>
              <a:gd name="T28" fmla="*/ 987 w 1259"/>
              <a:gd name="T29" fmla="*/ 382 h 1215"/>
              <a:gd name="T30" fmla="*/ 967 w 1259"/>
              <a:gd name="T31" fmla="*/ 411 h 1215"/>
              <a:gd name="T32" fmla="*/ 938 w 1259"/>
              <a:gd name="T33" fmla="*/ 430 h 1215"/>
              <a:gd name="T34" fmla="*/ 909 w 1259"/>
              <a:gd name="T35" fmla="*/ 440 h 1215"/>
              <a:gd name="T36" fmla="*/ 880 w 1259"/>
              <a:gd name="T37" fmla="*/ 459 h 1215"/>
              <a:gd name="T38" fmla="*/ 851 w 1259"/>
              <a:gd name="T39" fmla="*/ 478 h 1215"/>
              <a:gd name="T40" fmla="*/ 822 w 1259"/>
              <a:gd name="T41" fmla="*/ 488 h 1215"/>
              <a:gd name="T42" fmla="*/ 793 w 1259"/>
              <a:gd name="T43" fmla="*/ 488 h 1215"/>
              <a:gd name="T44" fmla="*/ 764 w 1259"/>
              <a:gd name="T45" fmla="*/ 498 h 1215"/>
              <a:gd name="T46" fmla="*/ 735 w 1259"/>
              <a:gd name="T47" fmla="*/ 507 h 1215"/>
              <a:gd name="T48" fmla="*/ 706 w 1259"/>
              <a:gd name="T49" fmla="*/ 517 h 1215"/>
              <a:gd name="T50" fmla="*/ 677 w 1259"/>
              <a:gd name="T51" fmla="*/ 517 h 1215"/>
              <a:gd name="T52" fmla="*/ 648 w 1259"/>
              <a:gd name="T53" fmla="*/ 527 h 1215"/>
              <a:gd name="T54" fmla="*/ 619 w 1259"/>
              <a:gd name="T55" fmla="*/ 527 h 1215"/>
              <a:gd name="T56" fmla="*/ 590 w 1259"/>
              <a:gd name="T57" fmla="*/ 537 h 1215"/>
              <a:gd name="T58" fmla="*/ 561 w 1259"/>
              <a:gd name="T59" fmla="*/ 546 h 1215"/>
              <a:gd name="T60" fmla="*/ 532 w 1259"/>
              <a:gd name="T61" fmla="*/ 556 h 1215"/>
              <a:gd name="T62" fmla="*/ 503 w 1259"/>
              <a:gd name="T63" fmla="*/ 566 h 1215"/>
              <a:gd name="T64" fmla="*/ 474 w 1259"/>
              <a:gd name="T65" fmla="*/ 585 h 1215"/>
              <a:gd name="T66" fmla="*/ 445 w 1259"/>
              <a:gd name="T67" fmla="*/ 604 h 1215"/>
              <a:gd name="T68" fmla="*/ 416 w 1259"/>
              <a:gd name="T69" fmla="*/ 624 h 1215"/>
              <a:gd name="T70" fmla="*/ 387 w 1259"/>
              <a:gd name="T71" fmla="*/ 643 h 1215"/>
              <a:gd name="T72" fmla="*/ 377 w 1259"/>
              <a:gd name="T73" fmla="*/ 672 h 1215"/>
              <a:gd name="T74" fmla="*/ 348 w 1259"/>
              <a:gd name="T75" fmla="*/ 701 h 1215"/>
              <a:gd name="T76" fmla="*/ 329 w 1259"/>
              <a:gd name="T77" fmla="*/ 730 h 1215"/>
              <a:gd name="T78" fmla="*/ 309 w 1259"/>
              <a:gd name="T79" fmla="*/ 759 h 1215"/>
              <a:gd name="T80" fmla="*/ 290 w 1259"/>
              <a:gd name="T81" fmla="*/ 788 h 1215"/>
              <a:gd name="T82" fmla="*/ 271 w 1259"/>
              <a:gd name="T83" fmla="*/ 817 h 1215"/>
              <a:gd name="T84" fmla="*/ 241 w 1259"/>
              <a:gd name="T85" fmla="*/ 837 h 1215"/>
              <a:gd name="T86" fmla="*/ 222 w 1259"/>
              <a:gd name="T87" fmla="*/ 866 h 1215"/>
              <a:gd name="T88" fmla="*/ 193 w 1259"/>
              <a:gd name="T89" fmla="*/ 885 h 1215"/>
              <a:gd name="T90" fmla="*/ 164 w 1259"/>
              <a:gd name="T91" fmla="*/ 914 h 1215"/>
              <a:gd name="T92" fmla="*/ 135 w 1259"/>
              <a:gd name="T93" fmla="*/ 933 h 1215"/>
              <a:gd name="T94" fmla="*/ 125 w 1259"/>
              <a:gd name="T95" fmla="*/ 962 h 1215"/>
              <a:gd name="T96" fmla="*/ 116 w 1259"/>
              <a:gd name="T97" fmla="*/ 991 h 1215"/>
              <a:gd name="T98" fmla="*/ 87 w 1259"/>
              <a:gd name="T99" fmla="*/ 1011 h 1215"/>
              <a:gd name="T100" fmla="*/ 77 w 1259"/>
              <a:gd name="T101" fmla="*/ 1040 h 1215"/>
              <a:gd name="T102" fmla="*/ 67 w 1259"/>
              <a:gd name="T103" fmla="*/ 1069 h 1215"/>
              <a:gd name="T104" fmla="*/ 48 w 1259"/>
              <a:gd name="T105" fmla="*/ 1098 h 1215"/>
              <a:gd name="T106" fmla="*/ 38 w 1259"/>
              <a:gd name="T107" fmla="*/ 1127 h 1215"/>
              <a:gd name="T108" fmla="*/ 19 w 1259"/>
              <a:gd name="T109" fmla="*/ 1156 h 1215"/>
              <a:gd name="T110" fmla="*/ 9 w 1259"/>
              <a:gd name="T111" fmla="*/ 1185 h 1215"/>
              <a:gd name="T112" fmla="*/ 0 w 1259"/>
              <a:gd name="T113" fmla="*/ 1214 h 121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59"/>
              <a:gd name="T172" fmla="*/ 0 h 1215"/>
              <a:gd name="T173" fmla="*/ 1259 w 1259"/>
              <a:gd name="T174" fmla="*/ 1215 h 121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59" h="1215">
                <a:moveTo>
                  <a:pt x="1258" y="0"/>
                </a:moveTo>
                <a:lnTo>
                  <a:pt x="1248" y="33"/>
                </a:lnTo>
                <a:lnTo>
                  <a:pt x="1229" y="62"/>
                </a:lnTo>
                <a:lnTo>
                  <a:pt x="1219" y="91"/>
                </a:lnTo>
                <a:lnTo>
                  <a:pt x="1209" y="120"/>
                </a:lnTo>
                <a:lnTo>
                  <a:pt x="1190" y="149"/>
                </a:lnTo>
                <a:lnTo>
                  <a:pt x="1180" y="178"/>
                </a:lnTo>
                <a:lnTo>
                  <a:pt x="1171" y="207"/>
                </a:lnTo>
                <a:lnTo>
                  <a:pt x="1141" y="227"/>
                </a:lnTo>
                <a:lnTo>
                  <a:pt x="1112" y="256"/>
                </a:lnTo>
                <a:lnTo>
                  <a:pt x="1083" y="285"/>
                </a:lnTo>
                <a:lnTo>
                  <a:pt x="1054" y="304"/>
                </a:lnTo>
                <a:lnTo>
                  <a:pt x="1035" y="333"/>
                </a:lnTo>
                <a:lnTo>
                  <a:pt x="1016" y="362"/>
                </a:lnTo>
                <a:lnTo>
                  <a:pt x="987" y="382"/>
                </a:lnTo>
                <a:lnTo>
                  <a:pt x="967" y="411"/>
                </a:lnTo>
                <a:lnTo>
                  <a:pt x="938" y="430"/>
                </a:lnTo>
                <a:lnTo>
                  <a:pt x="909" y="440"/>
                </a:lnTo>
                <a:lnTo>
                  <a:pt x="880" y="459"/>
                </a:lnTo>
                <a:lnTo>
                  <a:pt x="851" y="478"/>
                </a:lnTo>
                <a:lnTo>
                  <a:pt x="822" y="488"/>
                </a:lnTo>
                <a:lnTo>
                  <a:pt x="793" y="488"/>
                </a:lnTo>
                <a:lnTo>
                  <a:pt x="764" y="498"/>
                </a:lnTo>
                <a:lnTo>
                  <a:pt x="735" y="507"/>
                </a:lnTo>
                <a:lnTo>
                  <a:pt x="706" y="517"/>
                </a:lnTo>
                <a:lnTo>
                  <a:pt x="677" y="517"/>
                </a:lnTo>
                <a:lnTo>
                  <a:pt x="648" y="527"/>
                </a:lnTo>
                <a:lnTo>
                  <a:pt x="619" y="527"/>
                </a:lnTo>
                <a:lnTo>
                  <a:pt x="590" y="537"/>
                </a:lnTo>
                <a:lnTo>
                  <a:pt x="561" y="546"/>
                </a:lnTo>
                <a:lnTo>
                  <a:pt x="532" y="556"/>
                </a:lnTo>
                <a:lnTo>
                  <a:pt x="503" y="566"/>
                </a:lnTo>
                <a:lnTo>
                  <a:pt x="474" y="585"/>
                </a:lnTo>
                <a:lnTo>
                  <a:pt x="445" y="604"/>
                </a:lnTo>
                <a:lnTo>
                  <a:pt x="416" y="624"/>
                </a:lnTo>
                <a:lnTo>
                  <a:pt x="387" y="643"/>
                </a:lnTo>
                <a:lnTo>
                  <a:pt x="377" y="672"/>
                </a:lnTo>
                <a:lnTo>
                  <a:pt x="348" y="701"/>
                </a:lnTo>
                <a:lnTo>
                  <a:pt x="329" y="730"/>
                </a:lnTo>
                <a:lnTo>
                  <a:pt x="309" y="759"/>
                </a:lnTo>
                <a:lnTo>
                  <a:pt x="290" y="788"/>
                </a:lnTo>
                <a:lnTo>
                  <a:pt x="271" y="817"/>
                </a:lnTo>
                <a:lnTo>
                  <a:pt x="241" y="837"/>
                </a:lnTo>
                <a:lnTo>
                  <a:pt x="222" y="866"/>
                </a:lnTo>
                <a:lnTo>
                  <a:pt x="193" y="885"/>
                </a:lnTo>
                <a:lnTo>
                  <a:pt x="164" y="914"/>
                </a:lnTo>
                <a:lnTo>
                  <a:pt x="135" y="933"/>
                </a:lnTo>
                <a:lnTo>
                  <a:pt x="125" y="962"/>
                </a:lnTo>
                <a:lnTo>
                  <a:pt x="116" y="991"/>
                </a:lnTo>
                <a:lnTo>
                  <a:pt x="87" y="1011"/>
                </a:lnTo>
                <a:lnTo>
                  <a:pt x="77" y="1040"/>
                </a:lnTo>
                <a:lnTo>
                  <a:pt x="67" y="1069"/>
                </a:lnTo>
                <a:lnTo>
                  <a:pt x="48" y="1098"/>
                </a:lnTo>
                <a:lnTo>
                  <a:pt x="38" y="1127"/>
                </a:lnTo>
                <a:lnTo>
                  <a:pt x="19" y="1156"/>
                </a:lnTo>
                <a:lnTo>
                  <a:pt x="9" y="1185"/>
                </a:lnTo>
                <a:lnTo>
                  <a:pt x="0" y="121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85560" tIns="42780" rIns="85560" bIns="42780"/>
          <a:lstStyle/>
          <a:p>
            <a:endParaRPr lang="en-IN"/>
          </a:p>
        </p:txBody>
      </p:sp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5949741" y="1378655"/>
            <a:ext cx="292020" cy="291017"/>
            <a:chOff x="3748" y="868"/>
            <a:chExt cx="184" cy="184"/>
          </a:xfrm>
        </p:grpSpPr>
        <p:grpSp>
          <p:nvGrpSpPr>
            <p:cNvPr id="3" name="Group 1030"/>
            <p:cNvGrpSpPr>
              <a:grpSpLocks/>
            </p:cNvGrpSpPr>
            <p:nvPr/>
          </p:nvGrpSpPr>
          <p:grpSpPr bwMode="auto">
            <a:xfrm>
              <a:off x="3748" y="868"/>
              <a:ext cx="184" cy="184"/>
              <a:chOff x="3748" y="868"/>
              <a:chExt cx="184" cy="184"/>
            </a:xfrm>
          </p:grpSpPr>
          <p:sp>
            <p:nvSpPr>
              <p:cNvPr id="3115" name="Rectangle 1031"/>
              <p:cNvSpPr>
                <a:spLocks noChangeArrowheads="1"/>
              </p:cNvSpPr>
              <p:nvPr/>
            </p:nvSpPr>
            <p:spPr bwMode="auto">
              <a:xfrm>
                <a:off x="3796" y="964"/>
                <a:ext cx="88" cy="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116" name="AutoShape 1032"/>
              <p:cNvSpPr>
                <a:spLocks noChangeArrowheads="1"/>
              </p:cNvSpPr>
              <p:nvPr/>
            </p:nvSpPr>
            <p:spPr bwMode="auto">
              <a:xfrm>
                <a:off x="3748" y="868"/>
                <a:ext cx="184" cy="88"/>
              </a:xfrm>
              <a:prstGeom prst="triangle">
                <a:avLst>
                  <a:gd name="adj" fmla="val 49995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IN"/>
              </a:p>
            </p:txBody>
          </p:sp>
        </p:grpSp>
        <p:sp>
          <p:nvSpPr>
            <p:cNvPr id="3114" name="Rectangle 1033"/>
            <p:cNvSpPr>
              <a:spLocks noChangeArrowheads="1"/>
            </p:cNvSpPr>
            <p:nvPr/>
          </p:nvSpPr>
          <p:spPr bwMode="auto">
            <a:xfrm>
              <a:off x="3796" y="1012"/>
              <a:ext cx="40" cy="4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4" name="Group 1034"/>
          <p:cNvGrpSpPr>
            <a:grpSpLocks/>
          </p:cNvGrpSpPr>
          <p:nvPr/>
        </p:nvGrpSpPr>
        <p:grpSpPr bwMode="auto">
          <a:xfrm>
            <a:off x="4807115" y="692268"/>
            <a:ext cx="292021" cy="292486"/>
            <a:chOff x="3028" y="436"/>
            <a:chExt cx="184" cy="184"/>
          </a:xfrm>
        </p:grpSpPr>
        <p:grpSp>
          <p:nvGrpSpPr>
            <p:cNvPr id="5" name="Group 1035"/>
            <p:cNvGrpSpPr>
              <a:grpSpLocks/>
            </p:cNvGrpSpPr>
            <p:nvPr/>
          </p:nvGrpSpPr>
          <p:grpSpPr bwMode="auto">
            <a:xfrm>
              <a:off x="3028" y="436"/>
              <a:ext cx="184" cy="184"/>
              <a:chOff x="3028" y="436"/>
              <a:chExt cx="184" cy="184"/>
            </a:xfrm>
          </p:grpSpPr>
          <p:sp>
            <p:nvSpPr>
              <p:cNvPr id="3111" name="Rectangle 1036"/>
              <p:cNvSpPr>
                <a:spLocks noChangeArrowheads="1"/>
              </p:cNvSpPr>
              <p:nvPr/>
            </p:nvSpPr>
            <p:spPr bwMode="auto">
              <a:xfrm>
                <a:off x="3076" y="532"/>
                <a:ext cx="88" cy="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112" name="AutoShape 1037"/>
              <p:cNvSpPr>
                <a:spLocks noChangeArrowheads="1"/>
              </p:cNvSpPr>
              <p:nvPr/>
            </p:nvSpPr>
            <p:spPr bwMode="auto">
              <a:xfrm>
                <a:off x="3028" y="436"/>
                <a:ext cx="184" cy="88"/>
              </a:xfrm>
              <a:prstGeom prst="triangle">
                <a:avLst>
                  <a:gd name="adj" fmla="val 49995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IN"/>
              </a:p>
            </p:txBody>
          </p:sp>
        </p:grpSp>
        <p:sp>
          <p:nvSpPr>
            <p:cNvPr id="3110" name="Rectangle 1038"/>
            <p:cNvSpPr>
              <a:spLocks noChangeArrowheads="1"/>
            </p:cNvSpPr>
            <p:nvPr/>
          </p:nvSpPr>
          <p:spPr bwMode="auto">
            <a:xfrm>
              <a:off x="3076" y="580"/>
              <a:ext cx="40" cy="4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6" name="Group 1039"/>
          <p:cNvGrpSpPr>
            <a:grpSpLocks/>
          </p:cNvGrpSpPr>
          <p:nvPr/>
        </p:nvGrpSpPr>
        <p:grpSpPr bwMode="auto">
          <a:xfrm>
            <a:off x="6559240" y="462981"/>
            <a:ext cx="215646" cy="368915"/>
            <a:chOff x="4132" y="292"/>
            <a:chExt cx="136" cy="232"/>
          </a:xfrm>
        </p:grpSpPr>
        <p:sp>
          <p:nvSpPr>
            <p:cNvPr id="3107" name="AutoShape 1040"/>
            <p:cNvSpPr>
              <a:spLocks noChangeArrowheads="1"/>
            </p:cNvSpPr>
            <p:nvPr/>
          </p:nvSpPr>
          <p:spPr bwMode="auto">
            <a:xfrm>
              <a:off x="4132" y="292"/>
              <a:ext cx="136" cy="88"/>
            </a:xfrm>
            <a:prstGeom prst="star16">
              <a:avLst>
                <a:gd name="adj" fmla="val 375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108" name="Rectangle 1041"/>
            <p:cNvSpPr>
              <a:spLocks noChangeArrowheads="1"/>
            </p:cNvSpPr>
            <p:nvPr/>
          </p:nvSpPr>
          <p:spPr bwMode="auto">
            <a:xfrm>
              <a:off x="4180" y="388"/>
              <a:ext cx="40" cy="13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7" name="Group 1042"/>
          <p:cNvGrpSpPr>
            <a:grpSpLocks/>
          </p:cNvGrpSpPr>
          <p:nvPr/>
        </p:nvGrpSpPr>
        <p:grpSpPr bwMode="auto">
          <a:xfrm>
            <a:off x="6711990" y="615839"/>
            <a:ext cx="215646" cy="368915"/>
            <a:chOff x="4228" y="388"/>
            <a:chExt cx="136" cy="232"/>
          </a:xfrm>
        </p:grpSpPr>
        <p:sp>
          <p:nvSpPr>
            <p:cNvPr id="3105" name="AutoShape 1043"/>
            <p:cNvSpPr>
              <a:spLocks noChangeArrowheads="1"/>
            </p:cNvSpPr>
            <p:nvPr/>
          </p:nvSpPr>
          <p:spPr bwMode="auto">
            <a:xfrm>
              <a:off x="4228" y="388"/>
              <a:ext cx="136" cy="88"/>
            </a:xfrm>
            <a:prstGeom prst="star16">
              <a:avLst>
                <a:gd name="adj" fmla="val 375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106" name="Rectangle 1044"/>
            <p:cNvSpPr>
              <a:spLocks noChangeArrowheads="1"/>
            </p:cNvSpPr>
            <p:nvPr/>
          </p:nvSpPr>
          <p:spPr bwMode="auto">
            <a:xfrm>
              <a:off x="4276" y="484"/>
              <a:ext cx="40" cy="13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8" name="Group 1045"/>
          <p:cNvGrpSpPr>
            <a:grpSpLocks/>
          </p:cNvGrpSpPr>
          <p:nvPr/>
        </p:nvGrpSpPr>
        <p:grpSpPr bwMode="auto">
          <a:xfrm>
            <a:off x="5263866" y="1302227"/>
            <a:ext cx="215646" cy="367445"/>
            <a:chOff x="3316" y="820"/>
            <a:chExt cx="136" cy="232"/>
          </a:xfrm>
        </p:grpSpPr>
        <p:sp>
          <p:nvSpPr>
            <p:cNvPr id="3103" name="AutoShape 1046"/>
            <p:cNvSpPr>
              <a:spLocks noChangeArrowheads="1"/>
            </p:cNvSpPr>
            <p:nvPr/>
          </p:nvSpPr>
          <p:spPr bwMode="auto">
            <a:xfrm>
              <a:off x="3316" y="820"/>
              <a:ext cx="136" cy="88"/>
            </a:xfrm>
            <a:prstGeom prst="star16">
              <a:avLst>
                <a:gd name="adj" fmla="val 375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104" name="Rectangle 1047"/>
            <p:cNvSpPr>
              <a:spLocks noChangeArrowheads="1"/>
            </p:cNvSpPr>
            <p:nvPr/>
          </p:nvSpPr>
          <p:spPr bwMode="auto">
            <a:xfrm>
              <a:off x="3364" y="916"/>
              <a:ext cx="40" cy="13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9" name="Group 1048"/>
          <p:cNvGrpSpPr>
            <a:grpSpLocks/>
          </p:cNvGrpSpPr>
          <p:nvPr/>
        </p:nvGrpSpPr>
        <p:grpSpPr bwMode="auto">
          <a:xfrm>
            <a:off x="5416615" y="1453614"/>
            <a:ext cx="215646" cy="368915"/>
            <a:chOff x="3412" y="916"/>
            <a:chExt cx="136" cy="232"/>
          </a:xfrm>
        </p:grpSpPr>
        <p:sp>
          <p:nvSpPr>
            <p:cNvPr id="3101" name="AutoShape 1049"/>
            <p:cNvSpPr>
              <a:spLocks noChangeArrowheads="1"/>
            </p:cNvSpPr>
            <p:nvPr/>
          </p:nvSpPr>
          <p:spPr bwMode="auto">
            <a:xfrm>
              <a:off x="3412" y="916"/>
              <a:ext cx="136" cy="88"/>
            </a:xfrm>
            <a:prstGeom prst="star16">
              <a:avLst>
                <a:gd name="adj" fmla="val 375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102" name="Rectangle 1050"/>
            <p:cNvSpPr>
              <a:spLocks noChangeArrowheads="1"/>
            </p:cNvSpPr>
            <p:nvPr/>
          </p:nvSpPr>
          <p:spPr bwMode="auto">
            <a:xfrm>
              <a:off x="3460" y="1012"/>
              <a:ext cx="40" cy="13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10" name="Group 1051"/>
          <p:cNvGrpSpPr>
            <a:grpSpLocks/>
          </p:cNvGrpSpPr>
          <p:nvPr/>
        </p:nvGrpSpPr>
        <p:grpSpPr bwMode="auto">
          <a:xfrm>
            <a:off x="5111117" y="1378656"/>
            <a:ext cx="217143" cy="367445"/>
            <a:chOff x="3220" y="868"/>
            <a:chExt cx="136" cy="232"/>
          </a:xfrm>
        </p:grpSpPr>
        <p:sp>
          <p:nvSpPr>
            <p:cNvPr id="3099" name="AutoShape 1052"/>
            <p:cNvSpPr>
              <a:spLocks noChangeArrowheads="1"/>
            </p:cNvSpPr>
            <p:nvPr/>
          </p:nvSpPr>
          <p:spPr bwMode="auto">
            <a:xfrm>
              <a:off x="3220" y="868"/>
              <a:ext cx="136" cy="88"/>
            </a:xfrm>
            <a:prstGeom prst="star16">
              <a:avLst>
                <a:gd name="adj" fmla="val 375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100" name="Rectangle 1053"/>
            <p:cNvSpPr>
              <a:spLocks noChangeArrowheads="1"/>
            </p:cNvSpPr>
            <p:nvPr/>
          </p:nvSpPr>
          <p:spPr bwMode="auto">
            <a:xfrm>
              <a:off x="3268" y="964"/>
              <a:ext cx="40" cy="13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11" name="Group 1054"/>
          <p:cNvGrpSpPr>
            <a:grpSpLocks/>
          </p:cNvGrpSpPr>
          <p:nvPr/>
        </p:nvGrpSpPr>
        <p:grpSpPr bwMode="auto">
          <a:xfrm>
            <a:off x="5036239" y="3199714"/>
            <a:ext cx="3263147" cy="3126225"/>
            <a:chOff x="3172" y="2016"/>
            <a:chExt cx="2056" cy="1969"/>
          </a:xfrm>
        </p:grpSpPr>
        <p:sp>
          <p:nvSpPr>
            <p:cNvPr id="3093" name="Rectangle 1055"/>
            <p:cNvSpPr>
              <a:spLocks noChangeArrowheads="1"/>
            </p:cNvSpPr>
            <p:nvPr/>
          </p:nvSpPr>
          <p:spPr bwMode="auto">
            <a:xfrm>
              <a:off x="3172" y="2020"/>
              <a:ext cx="2056" cy="19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094" name="Freeform 1056"/>
            <p:cNvSpPr>
              <a:spLocks/>
            </p:cNvSpPr>
            <p:nvPr/>
          </p:nvSpPr>
          <p:spPr bwMode="auto">
            <a:xfrm>
              <a:off x="3360" y="2016"/>
              <a:ext cx="1489" cy="1969"/>
            </a:xfrm>
            <a:custGeom>
              <a:avLst/>
              <a:gdLst>
                <a:gd name="T0" fmla="*/ 1488 w 1489"/>
                <a:gd name="T1" fmla="*/ 0 h 1969"/>
                <a:gd name="T2" fmla="*/ 1476 w 1489"/>
                <a:gd name="T3" fmla="*/ 53 h 1969"/>
                <a:gd name="T4" fmla="*/ 1454 w 1489"/>
                <a:gd name="T5" fmla="*/ 101 h 1969"/>
                <a:gd name="T6" fmla="*/ 1442 w 1489"/>
                <a:gd name="T7" fmla="*/ 148 h 1969"/>
                <a:gd name="T8" fmla="*/ 1430 w 1489"/>
                <a:gd name="T9" fmla="*/ 195 h 1969"/>
                <a:gd name="T10" fmla="*/ 1408 w 1489"/>
                <a:gd name="T11" fmla="*/ 242 h 1969"/>
                <a:gd name="T12" fmla="*/ 1396 w 1489"/>
                <a:gd name="T13" fmla="*/ 289 h 1969"/>
                <a:gd name="T14" fmla="*/ 1385 w 1489"/>
                <a:gd name="T15" fmla="*/ 336 h 1969"/>
                <a:gd name="T16" fmla="*/ 1350 w 1489"/>
                <a:gd name="T17" fmla="*/ 368 h 1969"/>
                <a:gd name="T18" fmla="*/ 1315 w 1489"/>
                <a:gd name="T19" fmla="*/ 415 h 1969"/>
                <a:gd name="T20" fmla="*/ 1281 w 1489"/>
                <a:gd name="T21" fmla="*/ 462 h 1969"/>
                <a:gd name="T22" fmla="*/ 1247 w 1489"/>
                <a:gd name="T23" fmla="*/ 493 h 1969"/>
                <a:gd name="T24" fmla="*/ 1224 w 1489"/>
                <a:gd name="T25" fmla="*/ 540 h 1969"/>
                <a:gd name="T26" fmla="*/ 1202 w 1489"/>
                <a:gd name="T27" fmla="*/ 587 h 1969"/>
                <a:gd name="T28" fmla="*/ 1167 w 1489"/>
                <a:gd name="T29" fmla="*/ 619 h 1969"/>
                <a:gd name="T30" fmla="*/ 1144 w 1489"/>
                <a:gd name="T31" fmla="*/ 666 h 1969"/>
                <a:gd name="T32" fmla="*/ 1109 w 1489"/>
                <a:gd name="T33" fmla="*/ 697 h 1969"/>
                <a:gd name="T34" fmla="*/ 1075 w 1489"/>
                <a:gd name="T35" fmla="*/ 713 h 1969"/>
                <a:gd name="T36" fmla="*/ 1041 w 1489"/>
                <a:gd name="T37" fmla="*/ 744 h 1969"/>
                <a:gd name="T38" fmla="*/ 1007 w 1489"/>
                <a:gd name="T39" fmla="*/ 775 h 1969"/>
                <a:gd name="T40" fmla="*/ 972 w 1489"/>
                <a:gd name="T41" fmla="*/ 791 h 1969"/>
                <a:gd name="T42" fmla="*/ 938 w 1489"/>
                <a:gd name="T43" fmla="*/ 791 h 1969"/>
                <a:gd name="T44" fmla="*/ 904 w 1489"/>
                <a:gd name="T45" fmla="*/ 807 h 1969"/>
                <a:gd name="T46" fmla="*/ 869 w 1489"/>
                <a:gd name="T47" fmla="*/ 822 h 1969"/>
                <a:gd name="T48" fmla="*/ 835 w 1489"/>
                <a:gd name="T49" fmla="*/ 838 h 1969"/>
                <a:gd name="T50" fmla="*/ 801 w 1489"/>
                <a:gd name="T51" fmla="*/ 838 h 1969"/>
                <a:gd name="T52" fmla="*/ 766 w 1489"/>
                <a:gd name="T53" fmla="*/ 854 h 1969"/>
                <a:gd name="T54" fmla="*/ 732 w 1489"/>
                <a:gd name="T55" fmla="*/ 854 h 1969"/>
                <a:gd name="T56" fmla="*/ 698 w 1489"/>
                <a:gd name="T57" fmla="*/ 871 h 1969"/>
                <a:gd name="T58" fmla="*/ 664 w 1489"/>
                <a:gd name="T59" fmla="*/ 885 h 1969"/>
                <a:gd name="T60" fmla="*/ 629 w 1489"/>
                <a:gd name="T61" fmla="*/ 901 h 1969"/>
                <a:gd name="T62" fmla="*/ 595 w 1489"/>
                <a:gd name="T63" fmla="*/ 918 h 1969"/>
                <a:gd name="T64" fmla="*/ 561 w 1489"/>
                <a:gd name="T65" fmla="*/ 948 h 1969"/>
                <a:gd name="T66" fmla="*/ 526 w 1489"/>
                <a:gd name="T67" fmla="*/ 979 h 1969"/>
                <a:gd name="T68" fmla="*/ 492 w 1489"/>
                <a:gd name="T69" fmla="*/ 1012 h 1969"/>
                <a:gd name="T70" fmla="*/ 458 w 1489"/>
                <a:gd name="T71" fmla="*/ 1042 h 1969"/>
                <a:gd name="T72" fmla="*/ 446 w 1489"/>
                <a:gd name="T73" fmla="*/ 1089 h 1969"/>
                <a:gd name="T74" fmla="*/ 412 w 1489"/>
                <a:gd name="T75" fmla="*/ 1136 h 1969"/>
                <a:gd name="T76" fmla="*/ 389 w 1489"/>
                <a:gd name="T77" fmla="*/ 1183 h 1969"/>
                <a:gd name="T78" fmla="*/ 365 w 1489"/>
                <a:gd name="T79" fmla="*/ 1230 h 1969"/>
                <a:gd name="T80" fmla="*/ 343 w 1489"/>
                <a:gd name="T81" fmla="*/ 1277 h 1969"/>
                <a:gd name="T82" fmla="*/ 321 w 1489"/>
                <a:gd name="T83" fmla="*/ 1324 h 1969"/>
                <a:gd name="T84" fmla="*/ 285 w 1489"/>
                <a:gd name="T85" fmla="*/ 1357 h 1969"/>
                <a:gd name="T86" fmla="*/ 263 w 1489"/>
                <a:gd name="T87" fmla="*/ 1404 h 1969"/>
                <a:gd name="T88" fmla="*/ 228 w 1489"/>
                <a:gd name="T89" fmla="*/ 1435 h 1969"/>
                <a:gd name="T90" fmla="*/ 194 w 1489"/>
                <a:gd name="T91" fmla="*/ 1482 h 1969"/>
                <a:gd name="T92" fmla="*/ 160 w 1489"/>
                <a:gd name="T93" fmla="*/ 1512 h 1969"/>
                <a:gd name="T94" fmla="*/ 148 w 1489"/>
                <a:gd name="T95" fmla="*/ 1559 h 1969"/>
                <a:gd name="T96" fmla="*/ 137 w 1489"/>
                <a:gd name="T97" fmla="*/ 1606 h 1969"/>
                <a:gd name="T98" fmla="*/ 103 w 1489"/>
                <a:gd name="T99" fmla="*/ 1639 h 1969"/>
                <a:gd name="T100" fmla="*/ 91 w 1489"/>
                <a:gd name="T101" fmla="*/ 1686 h 1969"/>
                <a:gd name="T102" fmla="*/ 79 w 1489"/>
                <a:gd name="T103" fmla="*/ 1733 h 1969"/>
                <a:gd name="T104" fmla="*/ 57 w 1489"/>
                <a:gd name="T105" fmla="*/ 1780 h 1969"/>
                <a:gd name="T106" fmla="*/ 45 w 1489"/>
                <a:gd name="T107" fmla="*/ 1827 h 1969"/>
                <a:gd name="T108" fmla="*/ 22 w 1489"/>
                <a:gd name="T109" fmla="*/ 1874 h 1969"/>
                <a:gd name="T110" fmla="*/ 11 w 1489"/>
                <a:gd name="T111" fmla="*/ 1921 h 1969"/>
                <a:gd name="T112" fmla="*/ 0 w 1489"/>
                <a:gd name="T113" fmla="*/ 1968 h 19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89"/>
                <a:gd name="T172" fmla="*/ 0 h 1969"/>
                <a:gd name="T173" fmla="*/ 1489 w 1489"/>
                <a:gd name="T174" fmla="*/ 1969 h 19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89" h="1969">
                  <a:moveTo>
                    <a:pt x="1488" y="0"/>
                  </a:moveTo>
                  <a:lnTo>
                    <a:pt x="1476" y="53"/>
                  </a:lnTo>
                  <a:lnTo>
                    <a:pt x="1454" y="101"/>
                  </a:lnTo>
                  <a:lnTo>
                    <a:pt x="1442" y="148"/>
                  </a:lnTo>
                  <a:lnTo>
                    <a:pt x="1430" y="195"/>
                  </a:lnTo>
                  <a:lnTo>
                    <a:pt x="1408" y="242"/>
                  </a:lnTo>
                  <a:lnTo>
                    <a:pt x="1396" y="289"/>
                  </a:lnTo>
                  <a:lnTo>
                    <a:pt x="1385" y="336"/>
                  </a:lnTo>
                  <a:lnTo>
                    <a:pt x="1350" y="368"/>
                  </a:lnTo>
                  <a:lnTo>
                    <a:pt x="1315" y="415"/>
                  </a:lnTo>
                  <a:lnTo>
                    <a:pt x="1281" y="462"/>
                  </a:lnTo>
                  <a:lnTo>
                    <a:pt x="1247" y="493"/>
                  </a:lnTo>
                  <a:lnTo>
                    <a:pt x="1224" y="540"/>
                  </a:lnTo>
                  <a:lnTo>
                    <a:pt x="1202" y="587"/>
                  </a:lnTo>
                  <a:lnTo>
                    <a:pt x="1167" y="619"/>
                  </a:lnTo>
                  <a:lnTo>
                    <a:pt x="1144" y="666"/>
                  </a:lnTo>
                  <a:lnTo>
                    <a:pt x="1109" y="697"/>
                  </a:lnTo>
                  <a:lnTo>
                    <a:pt x="1075" y="713"/>
                  </a:lnTo>
                  <a:lnTo>
                    <a:pt x="1041" y="744"/>
                  </a:lnTo>
                  <a:lnTo>
                    <a:pt x="1007" y="775"/>
                  </a:lnTo>
                  <a:lnTo>
                    <a:pt x="972" y="791"/>
                  </a:lnTo>
                  <a:lnTo>
                    <a:pt x="938" y="791"/>
                  </a:lnTo>
                  <a:lnTo>
                    <a:pt x="904" y="807"/>
                  </a:lnTo>
                  <a:lnTo>
                    <a:pt x="869" y="822"/>
                  </a:lnTo>
                  <a:lnTo>
                    <a:pt x="835" y="838"/>
                  </a:lnTo>
                  <a:lnTo>
                    <a:pt x="801" y="838"/>
                  </a:lnTo>
                  <a:lnTo>
                    <a:pt x="766" y="854"/>
                  </a:lnTo>
                  <a:lnTo>
                    <a:pt x="732" y="854"/>
                  </a:lnTo>
                  <a:lnTo>
                    <a:pt x="698" y="871"/>
                  </a:lnTo>
                  <a:lnTo>
                    <a:pt x="664" y="885"/>
                  </a:lnTo>
                  <a:lnTo>
                    <a:pt x="629" y="901"/>
                  </a:lnTo>
                  <a:lnTo>
                    <a:pt x="595" y="918"/>
                  </a:lnTo>
                  <a:lnTo>
                    <a:pt x="561" y="948"/>
                  </a:lnTo>
                  <a:lnTo>
                    <a:pt x="526" y="979"/>
                  </a:lnTo>
                  <a:lnTo>
                    <a:pt x="492" y="1012"/>
                  </a:lnTo>
                  <a:lnTo>
                    <a:pt x="458" y="1042"/>
                  </a:lnTo>
                  <a:lnTo>
                    <a:pt x="446" y="1089"/>
                  </a:lnTo>
                  <a:lnTo>
                    <a:pt x="412" y="1136"/>
                  </a:lnTo>
                  <a:lnTo>
                    <a:pt x="389" y="1183"/>
                  </a:lnTo>
                  <a:lnTo>
                    <a:pt x="365" y="1230"/>
                  </a:lnTo>
                  <a:lnTo>
                    <a:pt x="343" y="1277"/>
                  </a:lnTo>
                  <a:lnTo>
                    <a:pt x="321" y="1324"/>
                  </a:lnTo>
                  <a:lnTo>
                    <a:pt x="285" y="1357"/>
                  </a:lnTo>
                  <a:lnTo>
                    <a:pt x="263" y="1404"/>
                  </a:lnTo>
                  <a:lnTo>
                    <a:pt x="228" y="1435"/>
                  </a:lnTo>
                  <a:lnTo>
                    <a:pt x="194" y="1482"/>
                  </a:lnTo>
                  <a:lnTo>
                    <a:pt x="160" y="1512"/>
                  </a:lnTo>
                  <a:lnTo>
                    <a:pt x="148" y="1559"/>
                  </a:lnTo>
                  <a:lnTo>
                    <a:pt x="137" y="1606"/>
                  </a:lnTo>
                  <a:lnTo>
                    <a:pt x="103" y="1639"/>
                  </a:lnTo>
                  <a:lnTo>
                    <a:pt x="91" y="1686"/>
                  </a:lnTo>
                  <a:lnTo>
                    <a:pt x="79" y="1733"/>
                  </a:lnTo>
                  <a:lnTo>
                    <a:pt x="57" y="1780"/>
                  </a:lnTo>
                  <a:lnTo>
                    <a:pt x="45" y="1827"/>
                  </a:lnTo>
                  <a:lnTo>
                    <a:pt x="22" y="1874"/>
                  </a:lnTo>
                  <a:lnTo>
                    <a:pt x="11" y="1921"/>
                  </a:lnTo>
                  <a:lnTo>
                    <a:pt x="0" y="1968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5" name="Rectangle 1057"/>
            <p:cNvSpPr>
              <a:spLocks noChangeArrowheads="1"/>
            </p:cNvSpPr>
            <p:nvPr/>
          </p:nvSpPr>
          <p:spPr bwMode="auto">
            <a:xfrm>
              <a:off x="4708" y="3172"/>
              <a:ext cx="88" cy="8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096" name="Rectangle 1058"/>
            <p:cNvSpPr>
              <a:spLocks noChangeArrowheads="1"/>
            </p:cNvSpPr>
            <p:nvPr/>
          </p:nvSpPr>
          <p:spPr bwMode="auto">
            <a:xfrm>
              <a:off x="3508" y="2356"/>
              <a:ext cx="88" cy="8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3097" name="Freeform 1059"/>
            <p:cNvSpPr>
              <a:spLocks/>
            </p:cNvSpPr>
            <p:nvPr/>
          </p:nvSpPr>
          <p:spPr bwMode="auto">
            <a:xfrm>
              <a:off x="4925" y="2112"/>
              <a:ext cx="204" cy="252"/>
            </a:xfrm>
            <a:custGeom>
              <a:avLst/>
              <a:gdLst>
                <a:gd name="T0" fmla="*/ 19 w 204"/>
                <a:gd name="T1" fmla="*/ 0 h 252"/>
                <a:gd name="T2" fmla="*/ 0 w 204"/>
                <a:gd name="T3" fmla="*/ 29 h 252"/>
                <a:gd name="T4" fmla="*/ 9 w 204"/>
                <a:gd name="T5" fmla="*/ 58 h 252"/>
                <a:gd name="T6" fmla="*/ 29 w 204"/>
                <a:gd name="T7" fmla="*/ 87 h 252"/>
                <a:gd name="T8" fmla="*/ 38 w 204"/>
                <a:gd name="T9" fmla="*/ 116 h 252"/>
                <a:gd name="T10" fmla="*/ 58 w 204"/>
                <a:gd name="T11" fmla="*/ 145 h 252"/>
                <a:gd name="T12" fmla="*/ 77 w 204"/>
                <a:gd name="T13" fmla="*/ 174 h 252"/>
                <a:gd name="T14" fmla="*/ 106 w 204"/>
                <a:gd name="T15" fmla="*/ 203 h 252"/>
                <a:gd name="T16" fmla="*/ 125 w 204"/>
                <a:gd name="T17" fmla="*/ 232 h 252"/>
                <a:gd name="T18" fmla="*/ 154 w 204"/>
                <a:gd name="T19" fmla="*/ 242 h 252"/>
                <a:gd name="T20" fmla="*/ 184 w 204"/>
                <a:gd name="T21" fmla="*/ 251 h 252"/>
                <a:gd name="T22" fmla="*/ 193 w 204"/>
                <a:gd name="T23" fmla="*/ 222 h 252"/>
                <a:gd name="T24" fmla="*/ 193 w 204"/>
                <a:gd name="T25" fmla="*/ 193 h 252"/>
                <a:gd name="T26" fmla="*/ 203 w 204"/>
                <a:gd name="T27" fmla="*/ 164 h 252"/>
                <a:gd name="T28" fmla="*/ 203 w 204"/>
                <a:gd name="T29" fmla="*/ 135 h 252"/>
                <a:gd name="T30" fmla="*/ 203 w 204"/>
                <a:gd name="T31" fmla="*/ 106 h 252"/>
                <a:gd name="T32" fmla="*/ 184 w 204"/>
                <a:gd name="T33" fmla="*/ 77 h 252"/>
                <a:gd name="T34" fmla="*/ 154 w 204"/>
                <a:gd name="T35" fmla="*/ 58 h 252"/>
                <a:gd name="T36" fmla="*/ 145 w 204"/>
                <a:gd name="T37" fmla="*/ 29 h 252"/>
                <a:gd name="T38" fmla="*/ 116 w 204"/>
                <a:gd name="T39" fmla="*/ 19 h 252"/>
                <a:gd name="T40" fmla="*/ 87 w 204"/>
                <a:gd name="T41" fmla="*/ 9 h 252"/>
                <a:gd name="T42" fmla="*/ 58 w 204"/>
                <a:gd name="T43" fmla="*/ 9 h 252"/>
                <a:gd name="T44" fmla="*/ 29 w 204"/>
                <a:gd name="T45" fmla="*/ 0 h 252"/>
                <a:gd name="T46" fmla="*/ 19 w 204"/>
                <a:gd name="T47" fmla="*/ 0 h 25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4"/>
                <a:gd name="T73" fmla="*/ 0 h 252"/>
                <a:gd name="T74" fmla="*/ 204 w 204"/>
                <a:gd name="T75" fmla="*/ 252 h 25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4" h="252">
                  <a:moveTo>
                    <a:pt x="19" y="0"/>
                  </a:moveTo>
                  <a:lnTo>
                    <a:pt x="0" y="29"/>
                  </a:lnTo>
                  <a:lnTo>
                    <a:pt x="9" y="58"/>
                  </a:lnTo>
                  <a:lnTo>
                    <a:pt x="29" y="87"/>
                  </a:lnTo>
                  <a:lnTo>
                    <a:pt x="38" y="116"/>
                  </a:lnTo>
                  <a:lnTo>
                    <a:pt x="58" y="145"/>
                  </a:lnTo>
                  <a:lnTo>
                    <a:pt x="77" y="174"/>
                  </a:lnTo>
                  <a:lnTo>
                    <a:pt x="106" y="203"/>
                  </a:lnTo>
                  <a:lnTo>
                    <a:pt x="125" y="232"/>
                  </a:lnTo>
                  <a:lnTo>
                    <a:pt x="154" y="242"/>
                  </a:lnTo>
                  <a:lnTo>
                    <a:pt x="184" y="251"/>
                  </a:lnTo>
                  <a:lnTo>
                    <a:pt x="193" y="222"/>
                  </a:lnTo>
                  <a:lnTo>
                    <a:pt x="193" y="193"/>
                  </a:lnTo>
                  <a:lnTo>
                    <a:pt x="203" y="164"/>
                  </a:lnTo>
                  <a:lnTo>
                    <a:pt x="203" y="135"/>
                  </a:lnTo>
                  <a:lnTo>
                    <a:pt x="203" y="106"/>
                  </a:lnTo>
                  <a:lnTo>
                    <a:pt x="184" y="77"/>
                  </a:lnTo>
                  <a:lnTo>
                    <a:pt x="154" y="58"/>
                  </a:lnTo>
                  <a:lnTo>
                    <a:pt x="145" y="29"/>
                  </a:lnTo>
                  <a:lnTo>
                    <a:pt x="116" y="19"/>
                  </a:lnTo>
                  <a:lnTo>
                    <a:pt x="87" y="9"/>
                  </a:lnTo>
                  <a:lnTo>
                    <a:pt x="58" y="9"/>
                  </a:lnTo>
                  <a:lnTo>
                    <a:pt x="29" y="0"/>
                  </a:lnTo>
                  <a:lnTo>
                    <a:pt x="19" y="0"/>
                  </a:lnTo>
                </a:path>
              </a:pathLst>
            </a:custGeom>
            <a:solidFill>
              <a:schemeClr val="bg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8" name="Freeform 1060"/>
            <p:cNvSpPr>
              <a:spLocks/>
            </p:cNvSpPr>
            <p:nvPr/>
          </p:nvSpPr>
          <p:spPr bwMode="auto">
            <a:xfrm>
              <a:off x="3947" y="3021"/>
              <a:ext cx="408" cy="272"/>
            </a:xfrm>
            <a:custGeom>
              <a:avLst/>
              <a:gdLst>
                <a:gd name="T0" fmla="*/ 181 w 408"/>
                <a:gd name="T1" fmla="*/ 3 h 272"/>
                <a:gd name="T2" fmla="*/ 145 w 408"/>
                <a:gd name="T3" fmla="*/ 20 h 272"/>
                <a:gd name="T4" fmla="*/ 116 w 408"/>
                <a:gd name="T5" fmla="*/ 20 h 272"/>
                <a:gd name="T6" fmla="*/ 87 w 408"/>
                <a:gd name="T7" fmla="*/ 29 h 272"/>
                <a:gd name="T8" fmla="*/ 58 w 408"/>
                <a:gd name="T9" fmla="*/ 49 h 272"/>
                <a:gd name="T10" fmla="*/ 39 w 408"/>
                <a:gd name="T11" fmla="*/ 78 h 272"/>
                <a:gd name="T12" fmla="*/ 29 w 408"/>
                <a:gd name="T13" fmla="*/ 107 h 272"/>
                <a:gd name="T14" fmla="*/ 20 w 408"/>
                <a:gd name="T15" fmla="*/ 136 h 272"/>
                <a:gd name="T16" fmla="*/ 10 w 408"/>
                <a:gd name="T17" fmla="*/ 165 h 272"/>
                <a:gd name="T18" fmla="*/ 10 w 408"/>
                <a:gd name="T19" fmla="*/ 194 h 272"/>
                <a:gd name="T20" fmla="*/ 0 w 408"/>
                <a:gd name="T21" fmla="*/ 223 h 272"/>
                <a:gd name="T22" fmla="*/ 0 w 408"/>
                <a:gd name="T23" fmla="*/ 252 h 272"/>
                <a:gd name="T24" fmla="*/ 29 w 408"/>
                <a:gd name="T25" fmla="*/ 262 h 272"/>
                <a:gd name="T26" fmla="*/ 58 w 408"/>
                <a:gd name="T27" fmla="*/ 262 h 272"/>
                <a:gd name="T28" fmla="*/ 87 w 408"/>
                <a:gd name="T29" fmla="*/ 271 h 272"/>
                <a:gd name="T30" fmla="*/ 116 w 408"/>
                <a:gd name="T31" fmla="*/ 271 h 272"/>
                <a:gd name="T32" fmla="*/ 155 w 408"/>
                <a:gd name="T33" fmla="*/ 271 h 272"/>
                <a:gd name="T34" fmla="*/ 184 w 408"/>
                <a:gd name="T35" fmla="*/ 271 h 272"/>
                <a:gd name="T36" fmla="*/ 213 w 408"/>
                <a:gd name="T37" fmla="*/ 271 h 272"/>
                <a:gd name="T38" fmla="*/ 242 w 408"/>
                <a:gd name="T39" fmla="*/ 271 h 272"/>
                <a:gd name="T40" fmla="*/ 271 w 408"/>
                <a:gd name="T41" fmla="*/ 271 h 272"/>
                <a:gd name="T42" fmla="*/ 300 w 408"/>
                <a:gd name="T43" fmla="*/ 271 h 272"/>
                <a:gd name="T44" fmla="*/ 329 w 408"/>
                <a:gd name="T45" fmla="*/ 271 h 272"/>
                <a:gd name="T46" fmla="*/ 358 w 408"/>
                <a:gd name="T47" fmla="*/ 271 h 272"/>
                <a:gd name="T48" fmla="*/ 387 w 408"/>
                <a:gd name="T49" fmla="*/ 252 h 272"/>
                <a:gd name="T50" fmla="*/ 397 w 408"/>
                <a:gd name="T51" fmla="*/ 223 h 272"/>
                <a:gd name="T52" fmla="*/ 407 w 408"/>
                <a:gd name="T53" fmla="*/ 194 h 272"/>
                <a:gd name="T54" fmla="*/ 407 w 408"/>
                <a:gd name="T55" fmla="*/ 165 h 272"/>
                <a:gd name="T56" fmla="*/ 407 w 408"/>
                <a:gd name="T57" fmla="*/ 136 h 272"/>
                <a:gd name="T58" fmla="*/ 407 w 408"/>
                <a:gd name="T59" fmla="*/ 107 h 272"/>
                <a:gd name="T60" fmla="*/ 387 w 408"/>
                <a:gd name="T61" fmla="*/ 78 h 272"/>
                <a:gd name="T62" fmla="*/ 358 w 408"/>
                <a:gd name="T63" fmla="*/ 49 h 272"/>
                <a:gd name="T64" fmla="*/ 329 w 408"/>
                <a:gd name="T65" fmla="*/ 39 h 272"/>
                <a:gd name="T66" fmla="*/ 300 w 408"/>
                <a:gd name="T67" fmla="*/ 29 h 272"/>
                <a:gd name="T68" fmla="*/ 271 w 408"/>
                <a:gd name="T69" fmla="*/ 29 h 272"/>
                <a:gd name="T70" fmla="*/ 242 w 408"/>
                <a:gd name="T71" fmla="*/ 20 h 272"/>
                <a:gd name="T72" fmla="*/ 213 w 408"/>
                <a:gd name="T73" fmla="*/ 10 h 272"/>
                <a:gd name="T74" fmla="*/ 184 w 408"/>
                <a:gd name="T75" fmla="*/ 0 h 272"/>
                <a:gd name="T76" fmla="*/ 181 w 408"/>
                <a:gd name="T77" fmla="*/ 3 h 27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08"/>
                <a:gd name="T118" fmla="*/ 0 h 272"/>
                <a:gd name="T119" fmla="*/ 408 w 408"/>
                <a:gd name="T120" fmla="*/ 272 h 27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08" h="272">
                  <a:moveTo>
                    <a:pt x="181" y="3"/>
                  </a:moveTo>
                  <a:lnTo>
                    <a:pt x="145" y="20"/>
                  </a:lnTo>
                  <a:lnTo>
                    <a:pt x="116" y="20"/>
                  </a:lnTo>
                  <a:lnTo>
                    <a:pt x="87" y="29"/>
                  </a:lnTo>
                  <a:lnTo>
                    <a:pt x="58" y="49"/>
                  </a:lnTo>
                  <a:lnTo>
                    <a:pt x="39" y="78"/>
                  </a:lnTo>
                  <a:lnTo>
                    <a:pt x="29" y="107"/>
                  </a:lnTo>
                  <a:lnTo>
                    <a:pt x="20" y="136"/>
                  </a:lnTo>
                  <a:lnTo>
                    <a:pt x="10" y="165"/>
                  </a:lnTo>
                  <a:lnTo>
                    <a:pt x="10" y="194"/>
                  </a:lnTo>
                  <a:lnTo>
                    <a:pt x="0" y="223"/>
                  </a:lnTo>
                  <a:lnTo>
                    <a:pt x="0" y="252"/>
                  </a:lnTo>
                  <a:lnTo>
                    <a:pt x="29" y="262"/>
                  </a:lnTo>
                  <a:lnTo>
                    <a:pt x="58" y="262"/>
                  </a:lnTo>
                  <a:lnTo>
                    <a:pt x="87" y="271"/>
                  </a:lnTo>
                  <a:lnTo>
                    <a:pt x="116" y="271"/>
                  </a:lnTo>
                  <a:lnTo>
                    <a:pt x="155" y="271"/>
                  </a:lnTo>
                  <a:lnTo>
                    <a:pt x="184" y="271"/>
                  </a:lnTo>
                  <a:lnTo>
                    <a:pt x="213" y="271"/>
                  </a:lnTo>
                  <a:lnTo>
                    <a:pt x="242" y="271"/>
                  </a:lnTo>
                  <a:lnTo>
                    <a:pt x="271" y="271"/>
                  </a:lnTo>
                  <a:lnTo>
                    <a:pt x="300" y="271"/>
                  </a:lnTo>
                  <a:lnTo>
                    <a:pt x="329" y="271"/>
                  </a:lnTo>
                  <a:lnTo>
                    <a:pt x="358" y="271"/>
                  </a:lnTo>
                  <a:lnTo>
                    <a:pt x="387" y="252"/>
                  </a:lnTo>
                  <a:lnTo>
                    <a:pt x="397" y="223"/>
                  </a:lnTo>
                  <a:lnTo>
                    <a:pt x="407" y="194"/>
                  </a:lnTo>
                  <a:lnTo>
                    <a:pt x="407" y="165"/>
                  </a:lnTo>
                  <a:lnTo>
                    <a:pt x="407" y="136"/>
                  </a:lnTo>
                  <a:lnTo>
                    <a:pt x="407" y="107"/>
                  </a:lnTo>
                  <a:lnTo>
                    <a:pt x="387" y="78"/>
                  </a:lnTo>
                  <a:lnTo>
                    <a:pt x="358" y="49"/>
                  </a:lnTo>
                  <a:lnTo>
                    <a:pt x="329" y="39"/>
                  </a:lnTo>
                  <a:lnTo>
                    <a:pt x="300" y="29"/>
                  </a:lnTo>
                  <a:lnTo>
                    <a:pt x="271" y="29"/>
                  </a:lnTo>
                  <a:lnTo>
                    <a:pt x="242" y="20"/>
                  </a:lnTo>
                  <a:lnTo>
                    <a:pt x="213" y="10"/>
                  </a:lnTo>
                  <a:lnTo>
                    <a:pt x="184" y="0"/>
                  </a:lnTo>
                  <a:lnTo>
                    <a:pt x="181" y="3"/>
                  </a:lnTo>
                </a:path>
              </a:pathLst>
            </a:custGeom>
            <a:solidFill>
              <a:schemeClr val="bg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</p:grpSp>
      <p:graphicFrame>
        <p:nvGraphicFramePr>
          <p:cNvPr id="3074" name="Object 1061"/>
          <p:cNvGraphicFramePr>
            <a:graphicFrameLocks/>
          </p:cNvGraphicFramePr>
          <p:nvPr/>
        </p:nvGraphicFramePr>
        <p:xfrm>
          <a:off x="883550" y="2895469"/>
          <a:ext cx="3612075" cy="3352572"/>
        </p:xfrm>
        <a:graphic>
          <a:graphicData uri="http://schemas.openxmlformats.org/presentationml/2006/ole">
            <p:oleObj spid="_x0000_s2050" name="Worksheet" r:id="rId4" imgW="2714400" imgH="1788840" progId="Excel.Sheet.8">
              <p:embed/>
            </p:oleObj>
          </a:graphicData>
        </a:graphic>
      </p:graphicFrame>
      <p:sp>
        <p:nvSpPr>
          <p:cNvPr id="3086" name="Rectangle 1062"/>
          <p:cNvSpPr>
            <a:spLocks noChangeArrowheads="1"/>
          </p:cNvSpPr>
          <p:nvPr/>
        </p:nvSpPr>
        <p:spPr bwMode="auto">
          <a:xfrm>
            <a:off x="6995026" y="898037"/>
            <a:ext cx="1629327" cy="45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54" tIns="46028" rIns="92054" bIns="46028">
            <a:spAutoFit/>
          </a:bodyPr>
          <a:lstStyle/>
          <a:p>
            <a:pPr defTabSz="915021"/>
            <a:r>
              <a:rPr lang="en-US" sz="2400" dirty="0">
                <a:latin typeface="Times New Roman" pitchFamily="18" charset="0"/>
              </a:rPr>
              <a:t>Real World</a:t>
            </a:r>
          </a:p>
        </p:txBody>
      </p:sp>
      <p:sp>
        <p:nvSpPr>
          <p:cNvPr id="3087" name="Rectangle 1063"/>
          <p:cNvSpPr>
            <a:spLocks noChangeArrowheads="1"/>
          </p:cNvSpPr>
          <p:nvPr/>
        </p:nvSpPr>
        <p:spPr bwMode="auto">
          <a:xfrm>
            <a:off x="5699650" y="2575057"/>
            <a:ext cx="2977116" cy="45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54" tIns="46028" rIns="92054" bIns="46028">
            <a:spAutoFit/>
          </a:bodyPr>
          <a:lstStyle/>
          <a:p>
            <a:pPr defTabSz="915021"/>
            <a:r>
              <a:rPr lang="en-US" sz="2400" dirty="0">
                <a:latin typeface="Times New Roman" pitchFamily="18" charset="0"/>
              </a:rPr>
              <a:t>Vector Representation</a:t>
            </a:r>
          </a:p>
        </p:txBody>
      </p:sp>
      <p:sp>
        <p:nvSpPr>
          <p:cNvPr id="3088" name="Rectangle 1064"/>
          <p:cNvSpPr>
            <a:spLocks noChangeArrowheads="1"/>
          </p:cNvSpPr>
          <p:nvPr/>
        </p:nvSpPr>
        <p:spPr bwMode="auto">
          <a:xfrm>
            <a:off x="1584401" y="2422200"/>
            <a:ext cx="2926200" cy="45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54" tIns="46028" rIns="92054" bIns="46028">
            <a:spAutoFit/>
          </a:bodyPr>
          <a:lstStyle/>
          <a:p>
            <a:pPr defTabSz="915021"/>
            <a:r>
              <a:rPr lang="en-US" sz="2400" dirty="0">
                <a:latin typeface="Times New Roman" pitchFamily="18" charset="0"/>
              </a:rPr>
              <a:t>Raster Representation</a:t>
            </a:r>
          </a:p>
        </p:txBody>
      </p:sp>
      <p:sp>
        <p:nvSpPr>
          <p:cNvPr id="3089" name="Rectangle 1065"/>
          <p:cNvSpPr>
            <a:spLocks noChangeArrowheads="1"/>
          </p:cNvSpPr>
          <p:nvPr/>
        </p:nvSpPr>
        <p:spPr bwMode="auto">
          <a:xfrm>
            <a:off x="669403" y="226346"/>
            <a:ext cx="3468984" cy="120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54" tIns="46028" rIns="92054" bIns="46028">
            <a:spAutoFit/>
          </a:bodyPr>
          <a:lstStyle/>
          <a:p>
            <a:pPr defTabSz="915021"/>
            <a:r>
              <a:rPr lang="en-US" sz="3600" dirty="0">
                <a:latin typeface="Times New Roman" pitchFamily="18" charset="0"/>
              </a:rPr>
              <a:t>Concept of </a:t>
            </a:r>
          </a:p>
          <a:p>
            <a:pPr defTabSz="915021"/>
            <a:r>
              <a:rPr lang="en-US" sz="3600" dirty="0">
                <a:latin typeface="Times New Roman" pitchFamily="18" charset="0"/>
              </a:rPr>
              <a:t>Vector and Raster</a:t>
            </a:r>
          </a:p>
        </p:txBody>
      </p:sp>
      <p:sp>
        <p:nvSpPr>
          <p:cNvPr id="3090" name="Rectangle 1066"/>
          <p:cNvSpPr>
            <a:spLocks noChangeArrowheads="1"/>
          </p:cNvSpPr>
          <p:nvPr/>
        </p:nvSpPr>
        <p:spPr bwMode="auto">
          <a:xfrm>
            <a:off x="7222652" y="4022792"/>
            <a:ext cx="652929" cy="45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54" tIns="46028" rIns="92054" bIns="46028">
            <a:spAutoFit/>
          </a:bodyPr>
          <a:lstStyle/>
          <a:p>
            <a:pPr defTabSz="915021"/>
            <a:r>
              <a:rPr lang="en-US" sz="2400" i="1" dirty="0">
                <a:latin typeface="Times New Roman" pitchFamily="18" charset="0"/>
              </a:rPr>
              <a:t>line</a:t>
            </a:r>
          </a:p>
        </p:txBody>
      </p:sp>
      <p:sp>
        <p:nvSpPr>
          <p:cNvPr id="3091" name="Rectangle 1067"/>
          <p:cNvSpPr>
            <a:spLocks noChangeArrowheads="1"/>
          </p:cNvSpPr>
          <p:nvPr/>
        </p:nvSpPr>
        <p:spPr bwMode="auto">
          <a:xfrm>
            <a:off x="6156402" y="5166282"/>
            <a:ext cx="1189049" cy="45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54" tIns="46028" rIns="92054" bIns="46028">
            <a:spAutoFit/>
          </a:bodyPr>
          <a:lstStyle/>
          <a:p>
            <a:pPr defTabSz="915021"/>
            <a:r>
              <a:rPr lang="en-US" sz="2400" i="1" dirty="0">
                <a:latin typeface="Times New Roman" pitchFamily="18" charset="0"/>
              </a:rPr>
              <a:t>polygon</a:t>
            </a:r>
          </a:p>
        </p:txBody>
      </p:sp>
      <p:sp>
        <p:nvSpPr>
          <p:cNvPr id="3092" name="Rectangle 1068"/>
          <p:cNvSpPr>
            <a:spLocks noChangeArrowheads="1"/>
          </p:cNvSpPr>
          <p:nvPr/>
        </p:nvSpPr>
        <p:spPr bwMode="auto">
          <a:xfrm>
            <a:off x="5776025" y="3565690"/>
            <a:ext cx="826644" cy="45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54" tIns="46028" rIns="92054" bIns="46028">
            <a:spAutoFit/>
          </a:bodyPr>
          <a:lstStyle/>
          <a:p>
            <a:pPr defTabSz="915021"/>
            <a:r>
              <a:rPr lang="en-US" sz="2400" i="1" dirty="0">
                <a:latin typeface="Times New Roman" pitchFamily="18" charset="0"/>
              </a:rPr>
              <a:t>point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44463" y="5157788"/>
            <a:ext cx="43561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Each color represents a different value of an integer variable denoting land cover class</a:t>
            </a:r>
          </a:p>
        </p:txBody>
      </p:sp>
      <p:pic>
        <p:nvPicPr>
          <p:cNvPr id="19459" name="Picture 2" descr="w0030-n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4818063" y="25400"/>
            <a:ext cx="4002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/>
              <a:t>Raster representation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u="sng" smtClean="0"/>
              <a:t>Vector Data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429000" y="1547813"/>
            <a:ext cx="5605463" cy="4425950"/>
          </a:xfrm>
          <a:prstGeom prst="rect">
            <a:avLst/>
          </a:prstGeom>
          <a:noFill/>
          <a:ln w="12700">
            <a:solidFill>
              <a:srgbClr val="33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6375" t="10876" r="9845" b="8876"/>
          <a:stretch>
            <a:fillRect/>
          </a:stretch>
        </p:blipFill>
        <p:spPr>
          <a:xfrm>
            <a:off x="3554413" y="1935163"/>
            <a:ext cx="5360987" cy="3851275"/>
          </a:xfrm>
          <a:noFill/>
          <a:ln w="15875">
            <a:solidFill>
              <a:srgbClr val="000000"/>
            </a:solidFill>
          </a:ln>
        </p:spPr>
      </p:pic>
      <p:sp>
        <p:nvSpPr>
          <p:cNvPr id="23557" name="Freeform 5"/>
          <p:cNvSpPr>
            <a:spLocks/>
          </p:cNvSpPr>
          <p:nvPr/>
        </p:nvSpPr>
        <p:spPr bwMode="auto">
          <a:xfrm>
            <a:off x="3859213" y="2336800"/>
            <a:ext cx="4927600" cy="2921000"/>
          </a:xfrm>
          <a:custGeom>
            <a:avLst/>
            <a:gdLst>
              <a:gd name="T0" fmla="*/ 16 w 3104"/>
              <a:gd name="T1" fmla="*/ 1688 h 1840"/>
              <a:gd name="T2" fmla="*/ 112 w 3104"/>
              <a:gd name="T3" fmla="*/ 1544 h 1840"/>
              <a:gd name="T4" fmla="*/ 256 w 3104"/>
              <a:gd name="T5" fmla="*/ 1448 h 1840"/>
              <a:gd name="T6" fmla="*/ 448 w 3104"/>
              <a:gd name="T7" fmla="*/ 1352 h 1840"/>
              <a:gd name="T8" fmla="*/ 592 w 3104"/>
              <a:gd name="T9" fmla="*/ 1256 h 1840"/>
              <a:gd name="T10" fmla="*/ 640 w 3104"/>
              <a:gd name="T11" fmla="*/ 1112 h 1840"/>
              <a:gd name="T12" fmla="*/ 784 w 3104"/>
              <a:gd name="T13" fmla="*/ 968 h 1840"/>
              <a:gd name="T14" fmla="*/ 928 w 3104"/>
              <a:gd name="T15" fmla="*/ 824 h 1840"/>
              <a:gd name="T16" fmla="*/ 1072 w 3104"/>
              <a:gd name="T17" fmla="*/ 728 h 1840"/>
              <a:gd name="T18" fmla="*/ 1216 w 3104"/>
              <a:gd name="T19" fmla="*/ 632 h 1840"/>
              <a:gd name="T20" fmla="*/ 1456 w 3104"/>
              <a:gd name="T21" fmla="*/ 488 h 1840"/>
              <a:gd name="T22" fmla="*/ 1648 w 3104"/>
              <a:gd name="T23" fmla="*/ 392 h 1840"/>
              <a:gd name="T24" fmla="*/ 1792 w 3104"/>
              <a:gd name="T25" fmla="*/ 296 h 1840"/>
              <a:gd name="T26" fmla="*/ 1888 w 3104"/>
              <a:gd name="T27" fmla="*/ 56 h 1840"/>
              <a:gd name="T28" fmla="*/ 2032 w 3104"/>
              <a:gd name="T29" fmla="*/ 8 h 1840"/>
              <a:gd name="T30" fmla="*/ 2272 w 3104"/>
              <a:gd name="T31" fmla="*/ 56 h 1840"/>
              <a:gd name="T32" fmla="*/ 2512 w 3104"/>
              <a:gd name="T33" fmla="*/ 104 h 1840"/>
              <a:gd name="T34" fmla="*/ 2704 w 3104"/>
              <a:gd name="T35" fmla="*/ 248 h 1840"/>
              <a:gd name="T36" fmla="*/ 2992 w 3104"/>
              <a:gd name="T37" fmla="*/ 296 h 1840"/>
              <a:gd name="T38" fmla="*/ 3088 w 3104"/>
              <a:gd name="T39" fmla="*/ 488 h 1840"/>
              <a:gd name="T40" fmla="*/ 2896 w 3104"/>
              <a:gd name="T41" fmla="*/ 632 h 1840"/>
              <a:gd name="T42" fmla="*/ 2656 w 3104"/>
              <a:gd name="T43" fmla="*/ 680 h 1840"/>
              <a:gd name="T44" fmla="*/ 2608 w 3104"/>
              <a:gd name="T45" fmla="*/ 824 h 1840"/>
              <a:gd name="T46" fmla="*/ 2512 w 3104"/>
              <a:gd name="T47" fmla="*/ 920 h 1840"/>
              <a:gd name="T48" fmla="*/ 2608 w 3104"/>
              <a:gd name="T49" fmla="*/ 1064 h 1840"/>
              <a:gd name="T50" fmla="*/ 2416 w 3104"/>
              <a:gd name="T51" fmla="*/ 1112 h 1840"/>
              <a:gd name="T52" fmla="*/ 2176 w 3104"/>
              <a:gd name="T53" fmla="*/ 1208 h 1840"/>
              <a:gd name="T54" fmla="*/ 1984 w 3104"/>
              <a:gd name="T55" fmla="*/ 1256 h 1840"/>
              <a:gd name="T56" fmla="*/ 1792 w 3104"/>
              <a:gd name="T57" fmla="*/ 1352 h 1840"/>
              <a:gd name="T58" fmla="*/ 1600 w 3104"/>
              <a:gd name="T59" fmla="*/ 1496 h 1840"/>
              <a:gd name="T60" fmla="*/ 1408 w 3104"/>
              <a:gd name="T61" fmla="*/ 1544 h 1840"/>
              <a:gd name="T62" fmla="*/ 1120 w 3104"/>
              <a:gd name="T63" fmla="*/ 1640 h 1840"/>
              <a:gd name="T64" fmla="*/ 832 w 3104"/>
              <a:gd name="T65" fmla="*/ 1736 h 1840"/>
              <a:gd name="T66" fmla="*/ 544 w 3104"/>
              <a:gd name="T67" fmla="*/ 1736 h 1840"/>
              <a:gd name="T68" fmla="*/ 352 w 3104"/>
              <a:gd name="T69" fmla="*/ 1784 h 1840"/>
              <a:gd name="T70" fmla="*/ 208 w 3104"/>
              <a:gd name="T71" fmla="*/ 1832 h 1840"/>
              <a:gd name="T72" fmla="*/ 64 w 3104"/>
              <a:gd name="T73" fmla="*/ 1736 h 184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104"/>
              <a:gd name="T112" fmla="*/ 0 h 1840"/>
              <a:gd name="T113" fmla="*/ 3104 w 3104"/>
              <a:gd name="T114" fmla="*/ 1840 h 184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104" h="1840">
                <a:moveTo>
                  <a:pt x="64" y="1736"/>
                </a:moveTo>
                <a:cubicBezTo>
                  <a:pt x="40" y="1720"/>
                  <a:pt x="24" y="1712"/>
                  <a:pt x="16" y="1688"/>
                </a:cubicBezTo>
                <a:cubicBezTo>
                  <a:pt x="8" y="1664"/>
                  <a:pt x="0" y="1616"/>
                  <a:pt x="16" y="1592"/>
                </a:cubicBezTo>
                <a:cubicBezTo>
                  <a:pt x="32" y="1568"/>
                  <a:pt x="88" y="1560"/>
                  <a:pt x="112" y="1544"/>
                </a:cubicBezTo>
                <a:cubicBezTo>
                  <a:pt x="136" y="1528"/>
                  <a:pt x="136" y="1512"/>
                  <a:pt x="160" y="1496"/>
                </a:cubicBezTo>
                <a:cubicBezTo>
                  <a:pt x="184" y="1480"/>
                  <a:pt x="224" y="1464"/>
                  <a:pt x="256" y="1448"/>
                </a:cubicBezTo>
                <a:cubicBezTo>
                  <a:pt x="288" y="1432"/>
                  <a:pt x="320" y="1416"/>
                  <a:pt x="352" y="1400"/>
                </a:cubicBezTo>
                <a:cubicBezTo>
                  <a:pt x="384" y="1384"/>
                  <a:pt x="416" y="1368"/>
                  <a:pt x="448" y="1352"/>
                </a:cubicBezTo>
                <a:cubicBezTo>
                  <a:pt x="480" y="1336"/>
                  <a:pt x="520" y="1320"/>
                  <a:pt x="544" y="1304"/>
                </a:cubicBezTo>
                <a:cubicBezTo>
                  <a:pt x="568" y="1288"/>
                  <a:pt x="584" y="1280"/>
                  <a:pt x="592" y="1256"/>
                </a:cubicBezTo>
                <a:cubicBezTo>
                  <a:pt x="600" y="1232"/>
                  <a:pt x="584" y="1184"/>
                  <a:pt x="592" y="1160"/>
                </a:cubicBezTo>
                <a:cubicBezTo>
                  <a:pt x="600" y="1136"/>
                  <a:pt x="616" y="1136"/>
                  <a:pt x="640" y="1112"/>
                </a:cubicBezTo>
                <a:cubicBezTo>
                  <a:pt x="664" y="1088"/>
                  <a:pt x="712" y="1040"/>
                  <a:pt x="736" y="1016"/>
                </a:cubicBezTo>
                <a:cubicBezTo>
                  <a:pt x="760" y="992"/>
                  <a:pt x="760" y="984"/>
                  <a:pt x="784" y="968"/>
                </a:cubicBezTo>
                <a:cubicBezTo>
                  <a:pt x="808" y="952"/>
                  <a:pt x="856" y="944"/>
                  <a:pt x="880" y="920"/>
                </a:cubicBezTo>
                <a:cubicBezTo>
                  <a:pt x="904" y="896"/>
                  <a:pt x="904" y="848"/>
                  <a:pt x="928" y="824"/>
                </a:cubicBezTo>
                <a:cubicBezTo>
                  <a:pt x="952" y="800"/>
                  <a:pt x="1000" y="792"/>
                  <a:pt x="1024" y="776"/>
                </a:cubicBezTo>
                <a:cubicBezTo>
                  <a:pt x="1048" y="760"/>
                  <a:pt x="1048" y="744"/>
                  <a:pt x="1072" y="728"/>
                </a:cubicBezTo>
                <a:cubicBezTo>
                  <a:pt x="1096" y="712"/>
                  <a:pt x="1144" y="696"/>
                  <a:pt x="1168" y="680"/>
                </a:cubicBezTo>
                <a:cubicBezTo>
                  <a:pt x="1192" y="664"/>
                  <a:pt x="1192" y="648"/>
                  <a:pt x="1216" y="632"/>
                </a:cubicBezTo>
                <a:cubicBezTo>
                  <a:pt x="1240" y="616"/>
                  <a:pt x="1272" y="608"/>
                  <a:pt x="1312" y="584"/>
                </a:cubicBezTo>
                <a:cubicBezTo>
                  <a:pt x="1352" y="560"/>
                  <a:pt x="1416" y="512"/>
                  <a:pt x="1456" y="488"/>
                </a:cubicBezTo>
                <a:cubicBezTo>
                  <a:pt x="1496" y="464"/>
                  <a:pt x="1520" y="456"/>
                  <a:pt x="1552" y="440"/>
                </a:cubicBezTo>
                <a:cubicBezTo>
                  <a:pt x="1584" y="424"/>
                  <a:pt x="1624" y="408"/>
                  <a:pt x="1648" y="392"/>
                </a:cubicBezTo>
                <a:cubicBezTo>
                  <a:pt x="1672" y="376"/>
                  <a:pt x="1672" y="360"/>
                  <a:pt x="1696" y="344"/>
                </a:cubicBezTo>
                <a:cubicBezTo>
                  <a:pt x="1720" y="328"/>
                  <a:pt x="1768" y="328"/>
                  <a:pt x="1792" y="296"/>
                </a:cubicBezTo>
                <a:cubicBezTo>
                  <a:pt x="1816" y="264"/>
                  <a:pt x="1824" y="192"/>
                  <a:pt x="1840" y="152"/>
                </a:cubicBezTo>
                <a:cubicBezTo>
                  <a:pt x="1856" y="112"/>
                  <a:pt x="1872" y="80"/>
                  <a:pt x="1888" y="56"/>
                </a:cubicBezTo>
                <a:cubicBezTo>
                  <a:pt x="1904" y="32"/>
                  <a:pt x="1912" y="16"/>
                  <a:pt x="1936" y="8"/>
                </a:cubicBezTo>
                <a:cubicBezTo>
                  <a:pt x="1960" y="0"/>
                  <a:pt x="1992" y="0"/>
                  <a:pt x="2032" y="8"/>
                </a:cubicBezTo>
                <a:cubicBezTo>
                  <a:pt x="2072" y="16"/>
                  <a:pt x="2136" y="48"/>
                  <a:pt x="2176" y="56"/>
                </a:cubicBezTo>
                <a:cubicBezTo>
                  <a:pt x="2216" y="64"/>
                  <a:pt x="2232" y="56"/>
                  <a:pt x="2272" y="56"/>
                </a:cubicBezTo>
                <a:cubicBezTo>
                  <a:pt x="2312" y="56"/>
                  <a:pt x="2376" y="48"/>
                  <a:pt x="2416" y="56"/>
                </a:cubicBezTo>
                <a:cubicBezTo>
                  <a:pt x="2456" y="64"/>
                  <a:pt x="2480" y="88"/>
                  <a:pt x="2512" y="104"/>
                </a:cubicBezTo>
                <a:cubicBezTo>
                  <a:pt x="2544" y="120"/>
                  <a:pt x="2576" y="128"/>
                  <a:pt x="2608" y="152"/>
                </a:cubicBezTo>
                <a:cubicBezTo>
                  <a:pt x="2640" y="176"/>
                  <a:pt x="2664" y="224"/>
                  <a:pt x="2704" y="248"/>
                </a:cubicBezTo>
                <a:cubicBezTo>
                  <a:pt x="2744" y="272"/>
                  <a:pt x="2800" y="288"/>
                  <a:pt x="2848" y="296"/>
                </a:cubicBezTo>
                <a:cubicBezTo>
                  <a:pt x="2896" y="304"/>
                  <a:pt x="2952" y="288"/>
                  <a:pt x="2992" y="296"/>
                </a:cubicBezTo>
                <a:cubicBezTo>
                  <a:pt x="3032" y="304"/>
                  <a:pt x="3072" y="312"/>
                  <a:pt x="3088" y="344"/>
                </a:cubicBezTo>
                <a:cubicBezTo>
                  <a:pt x="3104" y="376"/>
                  <a:pt x="3104" y="440"/>
                  <a:pt x="3088" y="488"/>
                </a:cubicBezTo>
                <a:cubicBezTo>
                  <a:pt x="3072" y="536"/>
                  <a:pt x="3024" y="608"/>
                  <a:pt x="2992" y="632"/>
                </a:cubicBezTo>
                <a:cubicBezTo>
                  <a:pt x="2960" y="656"/>
                  <a:pt x="2928" y="624"/>
                  <a:pt x="2896" y="632"/>
                </a:cubicBezTo>
                <a:cubicBezTo>
                  <a:pt x="2864" y="640"/>
                  <a:pt x="2840" y="672"/>
                  <a:pt x="2800" y="680"/>
                </a:cubicBezTo>
                <a:cubicBezTo>
                  <a:pt x="2760" y="688"/>
                  <a:pt x="2680" y="664"/>
                  <a:pt x="2656" y="680"/>
                </a:cubicBezTo>
                <a:cubicBezTo>
                  <a:pt x="2632" y="696"/>
                  <a:pt x="2664" y="752"/>
                  <a:pt x="2656" y="776"/>
                </a:cubicBezTo>
                <a:cubicBezTo>
                  <a:pt x="2648" y="800"/>
                  <a:pt x="2632" y="816"/>
                  <a:pt x="2608" y="824"/>
                </a:cubicBezTo>
                <a:cubicBezTo>
                  <a:pt x="2584" y="832"/>
                  <a:pt x="2528" y="808"/>
                  <a:pt x="2512" y="824"/>
                </a:cubicBezTo>
                <a:cubicBezTo>
                  <a:pt x="2496" y="840"/>
                  <a:pt x="2496" y="904"/>
                  <a:pt x="2512" y="920"/>
                </a:cubicBezTo>
                <a:cubicBezTo>
                  <a:pt x="2528" y="936"/>
                  <a:pt x="2592" y="896"/>
                  <a:pt x="2608" y="920"/>
                </a:cubicBezTo>
                <a:cubicBezTo>
                  <a:pt x="2624" y="944"/>
                  <a:pt x="2624" y="1040"/>
                  <a:pt x="2608" y="1064"/>
                </a:cubicBezTo>
                <a:cubicBezTo>
                  <a:pt x="2592" y="1088"/>
                  <a:pt x="2544" y="1056"/>
                  <a:pt x="2512" y="1064"/>
                </a:cubicBezTo>
                <a:cubicBezTo>
                  <a:pt x="2480" y="1072"/>
                  <a:pt x="2456" y="1104"/>
                  <a:pt x="2416" y="1112"/>
                </a:cubicBezTo>
                <a:cubicBezTo>
                  <a:pt x="2376" y="1120"/>
                  <a:pt x="2312" y="1096"/>
                  <a:pt x="2272" y="1112"/>
                </a:cubicBezTo>
                <a:cubicBezTo>
                  <a:pt x="2232" y="1128"/>
                  <a:pt x="2208" y="1184"/>
                  <a:pt x="2176" y="1208"/>
                </a:cubicBezTo>
                <a:cubicBezTo>
                  <a:pt x="2144" y="1232"/>
                  <a:pt x="2112" y="1248"/>
                  <a:pt x="2080" y="1256"/>
                </a:cubicBezTo>
                <a:cubicBezTo>
                  <a:pt x="2048" y="1264"/>
                  <a:pt x="2024" y="1248"/>
                  <a:pt x="1984" y="1256"/>
                </a:cubicBezTo>
                <a:cubicBezTo>
                  <a:pt x="1944" y="1264"/>
                  <a:pt x="1872" y="1288"/>
                  <a:pt x="1840" y="1304"/>
                </a:cubicBezTo>
                <a:cubicBezTo>
                  <a:pt x="1808" y="1320"/>
                  <a:pt x="1816" y="1336"/>
                  <a:pt x="1792" y="1352"/>
                </a:cubicBezTo>
                <a:cubicBezTo>
                  <a:pt x="1768" y="1368"/>
                  <a:pt x="1728" y="1376"/>
                  <a:pt x="1696" y="1400"/>
                </a:cubicBezTo>
                <a:cubicBezTo>
                  <a:pt x="1664" y="1424"/>
                  <a:pt x="1640" y="1480"/>
                  <a:pt x="1600" y="1496"/>
                </a:cubicBezTo>
                <a:cubicBezTo>
                  <a:pt x="1560" y="1512"/>
                  <a:pt x="1488" y="1488"/>
                  <a:pt x="1456" y="1496"/>
                </a:cubicBezTo>
                <a:cubicBezTo>
                  <a:pt x="1424" y="1504"/>
                  <a:pt x="1440" y="1528"/>
                  <a:pt x="1408" y="1544"/>
                </a:cubicBezTo>
                <a:cubicBezTo>
                  <a:pt x="1376" y="1560"/>
                  <a:pt x="1312" y="1576"/>
                  <a:pt x="1264" y="1592"/>
                </a:cubicBezTo>
                <a:cubicBezTo>
                  <a:pt x="1216" y="1608"/>
                  <a:pt x="1176" y="1624"/>
                  <a:pt x="1120" y="1640"/>
                </a:cubicBezTo>
                <a:cubicBezTo>
                  <a:pt x="1064" y="1656"/>
                  <a:pt x="976" y="1672"/>
                  <a:pt x="928" y="1688"/>
                </a:cubicBezTo>
                <a:cubicBezTo>
                  <a:pt x="880" y="1704"/>
                  <a:pt x="880" y="1728"/>
                  <a:pt x="832" y="1736"/>
                </a:cubicBezTo>
                <a:cubicBezTo>
                  <a:pt x="784" y="1744"/>
                  <a:pt x="688" y="1736"/>
                  <a:pt x="640" y="1736"/>
                </a:cubicBezTo>
                <a:cubicBezTo>
                  <a:pt x="592" y="1736"/>
                  <a:pt x="576" y="1736"/>
                  <a:pt x="544" y="1736"/>
                </a:cubicBezTo>
                <a:cubicBezTo>
                  <a:pt x="512" y="1736"/>
                  <a:pt x="480" y="1728"/>
                  <a:pt x="448" y="1736"/>
                </a:cubicBezTo>
                <a:cubicBezTo>
                  <a:pt x="416" y="1744"/>
                  <a:pt x="376" y="1768"/>
                  <a:pt x="352" y="1784"/>
                </a:cubicBezTo>
                <a:cubicBezTo>
                  <a:pt x="328" y="1800"/>
                  <a:pt x="328" y="1824"/>
                  <a:pt x="304" y="1832"/>
                </a:cubicBezTo>
                <a:cubicBezTo>
                  <a:pt x="280" y="1840"/>
                  <a:pt x="232" y="1840"/>
                  <a:pt x="208" y="1832"/>
                </a:cubicBezTo>
                <a:cubicBezTo>
                  <a:pt x="184" y="1824"/>
                  <a:pt x="184" y="1800"/>
                  <a:pt x="160" y="1784"/>
                </a:cubicBezTo>
                <a:cubicBezTo>
                  <a:pt x="136" y="1768"/>
                  <a:pt x="88" y="1752"/>
                  <a:pt x="64" y="1736"/>
                </a:cubicBezTo>
                <a:close/>
              </a:path>
            </a:pathLst>
          </a:custGeom>
          <a:solidFill>
            <a:srgbClr val="339966"/>
          </a:solidFill>
          <a:ln w="349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581400" y="6075363"/>
            <a:ext cx="5386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</a:rPr>
              <a:t>Vectorization of Kazironga National Park Boundary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03225" y="2582863"/>
            <a:ext cx="2479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0" y="2800350"/>
            <a:ext cx="3463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Camp Location -Point Feature</a:t>
            </a:r>
          </a:p>
          <a:p>
            <a:endParaRPr lang="en-US" sz="1600" b="1"/>
          </a:p>
          <a:p>
            <a:r>
              <a:rPr lang="en-US" sz="1600" b="1"/>
              <a:t>Drainage         - Line Feature</a:t>
            </a:r>
          </a:p>
          <a:p>
            <a:endParaRPr lang="en-US" sz="1600" b="1"/>
          </a:p>
          <a:p>
            <a:r>
              <a:rPr lang="en-US" sz="1600" b="1"/>
              <a:t>Boundary        - Polygon Feature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0163" y="2787650"/>
            <a:ext cx="3317875" cy="1519238"/>
          </a:xfrm>
          <a:prstGeom prst="rect">
            <a:avLst/>
          </a:prstGeom>
          <a:noFill/>
          <a:ln w="1587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6194425" y="3273425"/>
            <a:ext cx="74613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5456238" y="3746500"/>
            <a:ext cx="74612" cy="74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4114800" y="4867275"/>
            <a:ext cx="74613" cy="74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5205413" y="3952875"/>
            <a:ext cx="74612" cy="74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7993063" y="3111500"/>
            <a:ext cx="74612" cy="74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5073650" y="4852988"/>
            <a:ext cx="74613" cy="746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6740525" y="4114800"/>
            <a:ext cx="74613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7242175" y="3111500"/>
            <a:ext cx="74613" cy="74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7566025" y="2640013"/>
            <a:ext cx="74613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5427663" y="4351338"/>
            <a:ext cx="74612" cy="746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6696075" y="3671888"/>
            <a:ext cx="74613" cy="746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491413" y="3760788"/>
            <a:ext cx="74612" cy="746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Freeform 22"/>
          <p:cNvSpPr>
            <a:spLocks/>
          </p:cNvSpPr>
          <p:nvPr/>
        </p:nvSpPr>
        <p:spPr bwMode="auto">
          <a:xfrm>
            <a:off x="6477000" y="2438400"/>
            <a:ext cx="914400" cy="769938"/>
          </a:xfrm>
          <a:custGeom>
            <a:avLst/>
            <a:gdLst>
              <a:gd name="T0" fmla="*/ 0 w 576"/>
              <a:gd name="T1" fmla="*/ 480 h 485"/>
              <a:gd name="T2" fmla="*/ 96 w 576"/>
              <a:gd name="T3" fmla="*/ 480 h 485"/>
              <a:gd name="T4" fmla="*/ 192 w 576"/>
              <a:gd name="T5" fmla="*/ 452 h 485"/>
              <a:gd name="T6" fmla="*/ 215 w 576"/>
              <a:gd name="T7" fmla="*/ 384 h 485"/>
              <a:gd name="T8" fmla="*/ 240 w 576"/>
              <a:gd name="T9" fmla="*/ 336 h 485"/>
              <a:gd name="T10" fmla="*/ 336 w 576"/>
              <a:gd name="T11" fmla="*/ 288 h 485"/>
              <a:gd name="T12" fmla="*/ 384 w 576"/>
              <a:gd name="T13" fmla="*/ 192 h 485"/>
              <a:gd name="T14" fmla="*/ 480 w 576"/>
              <a:gd name="T15" fmla="*/ 192 h 485"/>
              <a:gd name="T16" fmla="*/ 528 w 576"/>
              <a:gd name="T17" fmla="*/ 144 h 485"/>
              <a:gd name="T18" fmla="*/ 528 w 576"/>
              <a:gd name="T19" fmla="*/ 48 h 485"/>
              <a:gd name="T20" fmla="*/ 576 w 576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6"/>
              <a:gd name="T34" fmla="*/ 0 h 485"/>
              <a:gd name="T35" fmla="*/ 576 w 576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6" h="485">
                <a:moveTo>
                  <a:pt x="0" y="480"/>
                </a:moveTo>
                <a:cubicBezTo>
                  <a:pt x="32" y="482"/>
                  <a:pt x="64" y="485"/>
                  <a:pt x="96" y="480"/>
                </a:cubicBezTo>
                <a:cubicBezTo>
                  <a:pt x="128" y="475"/>
                  <a:pt x="172" y="468"/>
                  <a:pt x="192" y="452"/>
                </a:cubicBezTo>
                <a:cubicBezTo>
                  <a:pt x="212" y="436"/>
                  <a:pt x="207" y="403"/>
                  <a:pt x="215" y="384"/>
                </a:cubicBezTo>
                <a:cubicBezTo>
                  <a:pt x="223" y="365"/>
                  <a:pt x="220" y="352"/>
                  <a:pt x="240" y="336"/>
                </a:cubicBezTo>
                <a:cubicBezTo>
                  <a:pt x="260" y="320"/>
                  <a:pt x="312" y="312"/>
                  <a:pt x="336" y="288"/>
                </a:cubicBezTo>
                <a:cubicBezTo>
                  <a:pt x="360" y="264"/>
                  <a:pt x="360" y="208"/>
                  <a:pt x="384" y="192"/>
                </a:cubicBezTo>
                <a:cubicBezTo>
                  <a:pt x="408" y="176"/>
                  <a:pt x="456" y="200"/>
                  <a:pt x="480" y="192"/>
                </a:cubicBezTo>
                <a:cubicBezTo>
                  <a:pt x="504" y="184"/>
                  <a:pt x="520" y="168"/>
                  <a:pt x="528" y="144"/>
                </a:cubicBezTo>
                <a:cubicBezTo>
                  <a:pt x="536" y="120"/>
                  <a:pt x="520" y="72"/>
                  <a:pt x="528" y="48"/>
                </a:cubicBezTo>
                <a:cubicBezTo>
                  <a:pt x="536" y="24"/>
                  <a:pt x="556" y="12"/>
                  <a:pt x="576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5" name="Freeform 23"/>
          <p:cNvSpPr>
            <a:spLocks/>
          </p:cNvSpPr>
          <p:nvPr/>
        </p:nvSpPr>
        <p:spPr bwMode="auto">
          <a:xfrm>
            <a:off x="5029200" y="3810000"/>
            <a:ext cx="2514600" cy="469900"/>
          </a:xfrm>
          <a:custGeom>
            <a:avLst/>
            <a:gdLst>
              <a:gd name="T0" fmla="*/ 0 w 1584"/>
              <a:gd name="T1" fmla="*/ 192 h 296"/>
              <a:gd name="T2" fmla="*/ 48 w 1584"/>
              <a:gd name="T3" fmla="*/ 240 h 296"/>
              <a:gd name="T4" fmla="*/ 144 w 1584"/>
              <a:gd name="T5" fmla="*/ 288 h 296"/>
              <a:gd name="T6" fmla="*/ 288 w 1584"/>
              <a:gd name="T7" fmla="*/ 288 h 296"/>
              <a:gd name="T8" fmla="*/ 384 w 1584"/>
              <a:gd name="T9" fmla="*/ 288 h 296"/>
              <a:gd name="T10" fmla="*/ 528 w 1584"/>
              <a:gd name="T11" fmla="*/ 240 h 296"/>
              <a:gd name="T12" fmla="*/ 576 w 1584"/>
              <a:gd name="T13" fmla="*/ 192 h 296"/>
              <a:gd name="T14" fmla="*/ 624 w 1584"/>
              <a:gd name="T15" fmla="*/ 96 h 296"/>
              <a:gd name="T16" fmla="*/ 672 w 1584"/>
              <a:gd name="T17" fmla="*/ 48 h 296"/>
              <a:gd name="T18" fmla="*/ 720 w 1584"/>
              <a:gd name="T19" fmla="*/ 0 h 296"/>
              <a:gd name="T20" fmla="*/ 864 w 1584"/>
              <a:gd name="T21" fmla="*/ 48 h 296"/>
              <a:gd name="T22" fmla="*/ 960 w 1584"/>
              <a:gd name="T23" fmla="*/ 48 h 296"/>
              <a:gd name="T24" fmla="*/ 1056 w 1584"/>
              <a:gd name="T25" fmla="*/ 48 h 296"/>
              <a:gd name="T26" fmla="*/ 1200 w 1584"/>
              <a:gd name="T27" fmla="*/ 0 h 296"/>
              <a:gd name="T28" fmla="*/ 1392 w 1584"/>
              <a:gd name="T29" fmla="*/ 48 h 296"/>
              <a:gd name="T30" fmla="*/ 1488 w 1584"/>
              <a:gd name="T31" fmla="*/ 48 h 296"/>
              <a:gd name="T32" fmla="*/ 1536 w 1584"/>
              <a:gd name="T33" fmla="*/ 96 h 296"/>
              <a:gd name="T34" fmla="*/ 1584 w 1584"/>
              <a:gd name="T35" fmla="*/ 144 h 2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84"/>
              <a:gd name="T55" fmla="*/ 0 h 296"/>
              <a:gd name="T56" fmla="*/ 1584 w 1584"/>
              <a:gd name="T57" fmla="*/ 296 h 29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84" h="296">
                <a:moveTo>
                  <a:pt x="0" y="192"/>
                </a:moveTo>
                <a:cubicBezTo>
                  <a:pt x="12" y="208"/>
                  <a:pt x="24" y="224"/>
                  <a:pt x="48" y="240"/>
                </a:cubicBezTo>
                <a:cubicBezTo>
                  <a:pt x="72" y="256"/>
                  <a:pt x="104" y="280"/>
                  <a:pt x="144" y="288"/>
                </a:cubicBezTo>
                <a:cubicBezTo>
                  <a:pt x="184" y="296"/>
                  <a:pt x="248" y="288"/>
                  <a:pt x="288" y="288"/>
                </a:cubicBezTo>
                <a:cubicBezTo>
                  <a:pt x="328" y="288"/>
                  <a:pt x="344" y="296"/>
                  <a:pt x="384" y="288"/>
                </a:cubicBezTo>
                <a:cubicBezTo>
                  <a:pt x="424" y="280"/>
                  <a:pt x="496" y="256"/>
                  <a:pt x="528" y="240"/>
                </a:cubicBezTo>
                <a:cubicBezTo>
                  <a:pt x="560" y="224"/>
                  <a:pt x="560" y="216"/>
                  <a:pt x="576" y="192"/>
                </a:cubicBezTo>
                <a:cubicBezTo>
                  <a:pt x="592" y="168"/>
                  <a:pt x="608" y="120"/>
                  <a:pt x="624" y="96"/>
                </a:cubicBezTo>
                <a:cubicBezTo>
                  <a:pt x="640" y="72"/>
                  <a:pt x="656" y="64"/>
                  <a:pt x="672" y="48"/>
                </a:cubicBezTo>
                <a:cubicBezTo>
                  <a:pt x="688" y="32"/>
                  <a:pt x="688" y="0"/>
                  <a:pt x="720" y="0"/>
                </a:cubicBezTo>
                <a:cubicBezTo>
                  <a:pt x="752" y="0"/>
                  <a:pt x="824" y="40"/>
                  <a:pt x="864" y="48"/>
                </a:cubicBezTo>
                <a:cubicBezTo>
                  <a:pt x="904" y="56"/>
                  <a:pt x="928" y="48"/>
                  <a:pt x="960" y="48"/>
                </a:cubicBezTo>
                <a:cubicBezTo>
                  <a:pt x="992" y="48"/>
                  <a:pt x="1016" y="56"/>
                  <a:pt x="1056" y="48"/>
                </a:cubicBezTo>
                <a:cubicBezTo>
                  <a:pt x="1096" y="40"/>
                  <a:pt x="1144" y="0"/>
                  <a:pt x="1200" y="0"/>
                </a:cubicBezTo>
                <a:cubicBezTo>
                  <a:pt x="1256" y="0"/>
                  <a:pt x="1344" y="40"/>
                  <a:pt x="1392" y="48"/>
                </a:cubicBezTo>
                <a:cubicBezTo>
                  <a:pt x="1440" y="56"/>
                  <a:pt x="1464" y="40"/>
                  <a:pt x="1488" y="48"/>
                </a:cubicBezTo>
                <a:cubicBezTo>
                  <a:pt x="1512" y="56"/>
                  <a:pt x="1520" y="80"/>
                  <a:pt x="1536" y="96"/>
                </a:cubicBezTo>
                <a:cubicBezTo>
                  <a:pt x="1552" y="112"/>
                  <a:pt x="1576" y="128"/>
                  <a:pt x="1584" y="144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Freeform 24"/>
          <p:cNvSpPr>
            <a:spLocks/>
          </p:cNvSpPr>
          <p:nvPr/>
        </p:nvSpPr>
        <p:spPr bwMode="auto">
          <a:xfrm>
            <a:off x="6934200" y="2895600"/>
            <a:ext cx="152400" cy="533400"/>
          </a:xfrm>
          <a:custGeom>
            <a:avLst/>
            <a:gdLst>
              <a:gd name="T0" fmla="*/ 48 w 96"/>
              <a:gd name="T1" fmla="*/ 0 h 336"/>
              <a:gd name="T2" fmla="*/ 96 w 96"/>
              <a:gd name="T3" fmla="*/ 96 h 336"/>
              <a:gd name="T4" fmla="*/ 48 w 96"/>
              <a:gd name="T5" fmla="*/ 192 h 336"/>
              <a:gd name="T6" fmla="*/ 0 w 96"/>
              <a:gd name="T7" fmla="*/ 336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96"/>
              <a:gd name="T13" fmla="*/ 0 h 336"/>
              <a:gd name="T14" fmla="*/ 96 w 96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" h="336">
                <a:moveTo>
                  <a:pt x="48" y="0"/>
                </a:moveTo>
                <a:cubicBezTo>
                  <a:pt x="72" y="32"/>
                  <a:pt x="96" y="64"/>
                  <a:pt x="96" y="96"/>
                </a:cubicBezTo>
                <a:cubicBezTo>
                  <a:pt x="96" y="128"/>
                  <a:pt x="64" y="152"/>
                  <a:pt x="48" y="192"/>
                </a:cubicBezTo>
                <a:cubicBezTo>
                  <a:pt x="32" y="232"/>
                  <a:pt x="8" y="304"/>
                  <a:pt x="0" y="336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Freeform 25"/>
          <p:cNvSpPr>
            <a:spLocks/>
          </p:cNvSpPr>
          <p:nvPr/>
        </p:nvSpPr>
        <p:spPr bwMode="auto">
          <a:xfrm>
            <a:off x="5410200" y="3644900"/>
            <a:ext cx="762000" cy="165100"/>
          </a:xfrm>
          <a:custGeom>
            <a:avLst/>
            <a:gdLst>
              <a:gd name="T0" fmla="*/ 480 w 480"/>
              <a:gd name="T1" fmla="*/ 104 h 104"/>
              <a:gd name="T2" fmla="*/ 336 w 480"/>
              <a:gd name="T3" fmla="*/ 56 h 104"/>
              <a:gd name="T4" fmla="*/ 192 w 480"/>
              <a:gd name="T5" fmla="*/ 8 h 104"/>
              <a:gd name="T6" fmla="*/ 96 w 480"/>
              <a:gd name="T7" fmla="*/ 8 h 104"/>
              <a:gd name="T8" fmla="*/ 0 w 480"/>
              <a:gd name="T9" fmla="*/ 8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0"/>
              <a:gd name="T16" fmla="*/ 0 h 104"/>
              <a:gd name="T17" fmla="*/ 480 w 480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0" h="104">
                <a:moveTo>
                  <a:pt x="480" y="104"/>
                </a:moveTo>
                <a:cubicBezTo>
                  <a:pt x="432" y="88"/>
                  <a:pt x="384" y="72"/>
                  <a:pt x="336" y="56"/>
                </a:cubicBezTo>
                <a:cubicBezTo>
                  <a:pt x="288" y="40"/>
                  <a:pt x="232" y="16"/>
                  <a:pt x="192" y="8"/>
                </a:cubicBezTo>
                <a:cubicBezTo>
                  <a:pt x="152" y="0"/>
                  <a:pt x="128" y="8"/>
                  <a:pt x="96" y="8"/>
                </a:cubicBezTo>
                <a:cubicBezTo>
                  <a:pt x="64" y="8"/>
                  <a:pt x="32" y="8"/>
                  <a:pt x="0" y="8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8" name="Freeform 26"/>
          <p:cNvSpPr>
            <a:spLocks/>
          </p:cNvSpPr>
          <p:nvPr/>
        </p:nvSpPr>
        <p:spPr bwMode="auto">
          <a:xfrm>
            <a:off x="4724400" y="4267200"/>
            <a:ext cx="533400" cy="304800"/>
          </a:xfrm>
          <a:custGeom>
            <a:avLst/>
            <a:gdLst>
              <a:gd name="T0" fmla="*/ 336 w 336"/>
              <a:gd name="T1" fmla="*/ 0 h 192"/>
              <a:gd name="T2" fmla="*/ 288 w 336"/>
              <a:gd name="T3" fmla="*/ 48 h 192"/>
              <a:gd name="T4" fmla="*/ 240 w 336"/>
              <a:gd name="T5" fmla="*/ 144 h 192"/>
              <a:gd name="T6" fmla="*/ 144 w 336"/>
              <a:gd name="T7" fmla="*/ 192 h 192"/>
              <a:gd name="T8" fmla="*/ 0 w 336"/>
              <a:gd name="T9" fmla="*/ 144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92"/>
              <a:gd name="T17" fmla="*/ 336 w 336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92">
                <a:moveTo>
                  <a:pt x="336" y="0"/>
                </a:moveTo>
                <a:cubicBezTo>
                  <a:pt x="320" y="12"/>
                  <a:pt x="304" y="24"/>
                  <a:pt x="288" y="48"/>
                </a:cubicBezTo>
                <a:cubicBezTo>
                  <a:pt x="272" y="72"/>
                  <a:pt x="264" y="120"/>
                  <a:pt x="240" y="144"/>
                </a:cubicBezTo>
                <a:cubicBezTo>
                  <a:pt x="216" y="168"/>
                  <a:pt x="184" y="192"/>
                  <a:pt x="144" y="192"/>
                </a:cubicBezTo>
                <a:cubicBezTo>
                  <a:pt x="104" y="192"/>
                  <a:pt x="32" y="152"/>
                  <a:pt x="0" y="144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9" name="Freeform 27"/>
          <p:cNvSpPr>
            <a:spLocks/>
          </p:cNvSpPr>
          <p:nvPr/>
        </p:nvSpPr>
        <p:spPr bwMode="auto">
          <a:xfrm>
            <a:off x="5867400" y="3352800"/>
            <a:ext cx="381000" cy="457200"/>
          </a:xfrm>
          <a:custGeom>
            <a:avLst/>
            <a:gdLst>
              <a:gd name="T0" fmla="*/ 240 w 240"/>
              <a:gd name="T1" fmla="*/ 288 h 288"/>
              <a:gd name="T2" fmla="*/ 192 w 240"/>
              <a:gd name="T3" fmla="*/ 192 h 288"/>
              <a:gd name="T4" fmla="*/ 192 w 240"/>
              <a:gd name="T5" fmla="*/ 96 h 288"/>
              <a:gd name="T6" fmla="*/ 144 w 240"/>
              <a:gd name="T7" fmla="*/ 48 h 288"/>
              <a:gd name="T8" fmla="*/ 48 w 240"/>
              <a:gd name="T9" fmla="*/ 48 h 288"/>
              <a:gd name="T10" fmla="*/ 0 w 240"/>
              <a:gd name="T11" fmla="*/ 0 h 2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88"/>
              <a:gd name="T20" fmla="*/ 240 w 240"/>
              <a:gd name="T21" fmla="*/ 288 h 2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88">
                <a:moveTo>
                  <a:pt x="240" y="288"/>
                </a:moveTo>
                <a:cubicBezTo>
                  <a:pt x="220" y="256"/>
                  <a:pt x="200" y="224"/>
                  <a:pt x="192" y="192"/>
                </a:cubicBezTo>
                <a:cubicBezTo>
                  <a:pt x="184" y="160"/>
                  <a:pt x="200" y="120"/>
                  <a:pt x="192" y="96"/>
                </a:cubicBezTo>
                <a:cubicBezTo>
                  <a:pt x="184" y="72"/>
                  <a:pt x="168" y="56"/>
                  <a:pt x="144" y="48"/>
                </a:cubicBezTo>
                <a:cubicBezTo>
                  <a:pt x="120" y="40"/>
                  <a:pt x="72" y="56"/>
                  <a:pt x="48" y="48"/>
                </a:cubicBezTo>
                <a:cubicBezTo>
                  <a:pt x="24" y="40"/>
                  <a:pt x="12" y="20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0" name="Freeform 28"/>
          <p:cNvSpPr>
            <a:spLocks/>
          </p:cNvSpPr>
          <p:nvPr/>
        </p:nvSpPr>
        <p:spPr bwMode="auto">
          <a:xfrm>
            <a:off x="7315200" y="2667000"/>
            <a:ext cx="609600" cy="330200"/>
          </a:xfrm>
          <a:custGeom>
            <a:avLst/>
            <a:gdLst>
              <a:gd name="T0" fmla="*/ 0 w 384"/>
              <a:gd name="T1" fmla="*/ 0 h 208"/>
              <a:gd name="T2" fmla="*/ 48 w 384"/>
              <a:gd name="T3" fmla="*/ 96 h 208"/>
              <a:gd name="T4" fmla="*/ 192 w 384"/>
              <a:gd name="T5" fmla="*/ 192 h 208"/>
              <a:gd name="T6" fmla="*/ 384 w 384"/>
              <a:gd name="T7" fmla="*/ 192 h 208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08"/>
              <a:gd name="T14" fmla="*/ 384 w 384"/>
              <a:gd name="T15" fmla="*/ 208 h 2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08">
                <a:moveTo>
                  <a:pt x="0" y="0"/>
                </a:moveTo>
                <a:cubicBezTo>
                  <a:pt x="8" y="32"/>
                  <a:pt x="16" y="64"/>
                  <a:pt x="48" y="96"/>
                </a:cubicBezTo>
                <a:cubicBezTo>
                  <a:pt x="80" y="128"/>
                  <a:pt x="136" y="176"/>
                  <a:pt x="192" y="192"/>
                </a:cubicBezTo>
                <a:cubicBezTo>
                  <a:pt x="248" y="208"/>
                  <a:pt x="344" y="192"/>
                  <a:pt x="384" y="192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1" name="Freeform 29"/>
          <p:cNvSpPr>
            <a:spLocks/>
          </p:cNvSpPr>
          <p:nvPr/>
        </p:nvSpPr>
        <p:spPr bwMode="auto">
          <a:xfrm>
            <a:off x="6400800" y="3276600"/>
            <a:ext cx="546100" cy="533400"/>
          </a:xfrm>
          <a:custGeom>
            <a:avLst/>
            <a:gdLst>
              <a:gd name="T0" fmla="*/ 336 w 344"/>
              <a:gd name="T1" fmla="*/ 336 h 336"/>
              <a:gd name="T2" fmla="*/ 336 w 344"/>
              <a:gd name="T3" fmla="*/ 240 h 336"/>
              <a:gd name="T4" fmla="*/ 288 w 344"/>
              <a:gd name="T5" fmla="*/ 144 h 336"/>
              <a:gd name="T6" fmla="*/ 192 w 344"/>
              <a:gd name="T7" fmla="*/ 96 h 336"/>
              <a:gd name="T8" fmla="*/ 96 w 344"/>
              <a:gd name="T9" fmla="*/ 48 h 336"/>
              <a:gd name="T10" fmla="*/ 0 w 344"/>
              <a:gd name="T11" fmla="*/ 0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44"/>
              <a:gd name="T19" fmla="*/ 0 h 336"/>
              <a:gd name="T20" fmla="*/ 344 w 344"/>
              <a:gd name="T21" fmla="*/ 336 h 3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44" h="336">
                <a:moveTo>
                  <a:pt x="336" y="336"/>
                </a:moveTo>
                <a:cubicBezTo>
                  <a:pt x="340" y="304"/>
                  <a:pt x="344" y="272"/>
                  <a:pt x="336" y="240"/>
                </a:cubicBezTo>
                <a:cubicBezTo>
                  <a:pt x="328" y="208"/>
                  <a:pt x="312" y="168"/>
                  <a:pt x="288" y="144"/>
                </a:cubicBezTo>
                <a:cubicBezTo>
                  <a:pt x="264" y="120"/>
                  <a:pt x="224" y="112"/>
                  <a:pt x="192" y="96"/>
                </a:cubicBezTo>
                <a:cubicBezTo>
                  <a:pt x="160" y="80"/>
                  <a:pt x="128" y="64"/>
                  <a:pt x="96" y="48"/>
                </a:cubicBezTo>
                <a:cubicBezTo>
                  <a:pt x="64" y="32"/>
                  <a:pt x="16" y="8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5029200" y="5365750"/>
            <a:ext cx="3814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Satellite Imagery – Raster Data</a:t>
            </a:r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auto">
          <a:xfrm>
            <a:off x="7261225" y="6477000"/>
            <a:ext cx="2060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,</a:t>
            </a:r>
            <a:endParaRPr lang="en-US" sz="1200" dirty="0"/>
          </a:p>
        </p:txBody>
      </p:sp>
      <p:sp>
        <p:nvSpPr>
          <p:cNvPr id="23585" name="Freeform 33"/>
          <p:cNvSpPr>
            <a:spLocks/>
          </p:cNvSpPr>
          <p:nvPr/>
        </p:nvSpPr>
        <p:spPr bwMode="auto">
          <a:xfrm>
            <a:off x="5486400" y="4114800"/>
            <a:ext cx="469900" cy="685800"/>
          </a:xfrm>
          <a:custGeom>
            <a:avLst/>
            <a:gdLst>
              <a:gd name="T0" fmla="*/ 288 w 296"/>
              <a:gd name="T1" fmla="*/ 0 h 432"/>
              <a:gd name="T2" fmla="*/ 288 w 296"/>
              <a:gd name="T3" fmla="*/ 96 h 432"/>
              <a:gd name="T4" fmla="*/ 288 w 296"/>
              <a:gd name="T5" fmla="*/ 192 h 432"/>
              <a:gd name="T6" fmla="*/ 240 w 296"/>
              <a:gd name="T7" fmla="*/ 288 h 432"/>
              <a:gd name="T8" fmla="*/ 192 w 296"/>
              <a:gd name="T9" fmla="*/ 336 h 432"/>
              <a:gd name="T10" fmla="*/ 48 w 296"/>
              <a:gd name="T11" fmla="*/ 384 h 432"/>
              <a:gd name="T12" fmla="*/ 0 w 296"/>
              <a:gd name="T13" fmla="*/ 432 h 4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6"/>
              <a:gd name="T22" fmla="*/ 0 h 432"/>
              <a:gd name="T23" fmla="*/ 296 w 296"/>
              <a:gd name="T24" fmla="*/ 432 h 4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6" h="432">
                <a:moveTo>
                  <a:pt x="288" y="0"/>
                </a:moveTo>
                <a:cubicBezTo>
                  <a:pt x="288" y="32"/>
                  <a:pt x="288" y="64"/>
                  <a:pt x="288" y="96"/>
                </a:cubicBezTo>
                <a:cubicBezTo>
                  <a:pt x="288" y="128"/>
                  <a:pt x="296" y="160"/>
                  <a:pt x="288" y="192"/>
                </a:cubicBezTo>
                <a:cubicBezTo>
                  <a:pt x="280" y="224"/>
                  <a:pt x="256" y="264"/>
                  <a:pt x="240" y="288"/>
                </a:cubicBezTo>
                <a:cubicBezTo>
                  <a:pt x="224" y="312"/>
                  <a:pt x="224" y="320"/>
                  <a:pt x="192" y="336"/>
                </a:cubicBezTo>
                <a:cubicBezTo>
                  <a:pt x="160" y="352"/>
                  <a:pt x="80" y="368"/>
                  <a:pt x="48" y="384"/>
                </a:cubicBezTo>
                <a:cubicBezTo>
                  <a:pt x="16" y="400"/>
                  <a:pt x="8" y="424"/>
                  <a:pt x="0" y="432"/>
                </a:cubicBezTo>
              </a:path>
            </a:pathLst>
          </a:custGeom>
          <a:noFill/>
          <a:ln w="381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6" name="Freeform 34"/>
          <p:cNvSpPr>
            <a:spLocks/>
          </p:cNvSpPr>
          <p:nvPr/>
        </p:nvSpPr>
        <p:spPr bwMode="auto">
          <a:xfrm>
            <a:off x="4191000" y="4572000"/>
            <a:ext cx="685800" cy="241300"/>
          </a:xfrm>
          <a:custGeom>
            <a:avLst/>
            <a:gdLst>
              <a:gd name="T0" fmla="*/ 432 w 432"/>
              <a:gd name="T1" fmla="*/ 0 h 152"/>
              <a:gd name="T2" fmla="*/ 384 w 432"/>
              <a:gd name="T3" fmla="*/ 48 h 152"/>
              <a:gd name="T4" fmla="*/ 336 w 432"/>
              <a:gd name="T5" fmla="*/ 96 h 152"/>
              <a:gd name="T6" fmla="*/ 240 w 432"/>
              <a:gd name="T7" fmla="*/ 144 h 152"/>
              <a:gd name="T8" fmla="*/ 96 w 432"/>
              <a:gd name="T9" fmla="*/ 144 h 152"/>
              <a:gd name="T10" fmla="*/ 0 w 432"/>
              <a:gd name="T11" fmla="*/ 96 h 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2"/>
              <a:gd name="T19" fmla="*/ 0 h 152"/>
              <a:gd name="T20" fmla="*/ 432 w 432"/>
              <a:gd name="T21" fmla="*/ 152 h 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2" h="152">
                <a:moveTo>
                  <a:pt x="432" y="0"/>
                </a:moveTo>
                <a:cubicBezTo>
                  <a:pt x="416" y="16"/>
                  <a:pt x="400" y="32"/>
                  <a:pt x="384" y="48"/>
                </a:cubicBezTo>
                <a:cubicBezTo>
                  <a:pt x="368" y="64"/>
                  <a:pt x="360" y="80"/>
                  <a:pt x="336" y="96"/>
                </a:cubicBezTo>
                <a:cubicBezTo>
                  <a:pt x="312" y="112"/>
                  <a:pt x="280" y="136"/>
                  <a:pt x="240" y="144"/>
                </a:cubicBezTo>
                <a:cubicBezTo>
                  <a:pt x="200" y="152"/>
                  <a:pt x="136" y="152"/>
                  <a:pt x="96" y="144"/>
                </a:cubicBezTo>
                <a:cubicBezTo>
                  <a:pt x="56" y="136"/>
                  <a:pt x="24" y="104"/>
                  <a:pt x="0" y="96"/>
                </a:cubicBezTo>
              </a:path>
            </a:pathLst>
          </a:custGeom>
          <a:noFill/>
          <a:ln w="381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7" name="Freeform 35"/>
          <p:cNvSpPr>
            <a:spLocks/>
          </p:cNvSpPr>
          <p:nvPr/>
        </p:nvSpPr>
        <p:spPr bwMode="auto">
          <a:xfrm>
            <a:off x="7239000" y="3505200"/>
            <a:ext cx="165100" cy="381000"/>
          </a:xfrm>
          <a:custGeom>
            <a:avLst/>
            <a:gdLst>
              <a:gd name="T0" fmla="*/ 96 w 104"/>
              <a:gd name="T1" fmla="*/ 240 h 240"/>
              <a:gd name="T2" fmla="*/ 96 w 104"/>
              <a:gd name="T3" fmla="*/ 96 h 240"/>
              <a:gd name="T4" fmla="*/ 48 w 104"/>
              <a:gd name="T5" fmla="*/ 48 h 240"/>
              <a:gd name="T6" fmla="*/ 0 w 104"/>
              <a:gd name="T7" fmla="*/ 0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104"/>
              <a:gd name="T13" fmla="*/ 0 h 240"/>
              <a:gd name="T14" fmla="*/ 104 w 104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4" h="240">
                <a:moveTo>
                  <a:pt x="96" y="240"/>
                </a:moveTo>
                <a:cubicBezTo>
                  <a:pt x="100" y="184"/>
                  <a:pt x="104" y="128"/>
                  <a:pt x="96" y="96"/>
                </a:cubicBezTo>
                <a:cubicBezTo>
                  <a:pt x="88" y="64"/>
                  <a:pt x="64" y="64"/>
                  <a:pt x="48" y="48"/>
                </a:cubicBezTo>
                <a:cubicBezTo>
                  <a:pt x="32" y="32"/>
                  <a:pt x="16" y="16"/>
                  <a:pt x="0" y="0"/>
                </a:cubicBezTo>
              </a:path>
            </a:pathLst>
          </a:custGeom>
          <a:noFill/>
          <a:ln w="381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2" name="Rectangle 36"/>
          <p:cNvSpPr>
            <a:spLocks noChangeArrowheads="1"/>
          </p:cNvSpPr>
          <p:nvPr/>
        </p:nvSpPr>
        <p:spPr bwMode="auto">
          <a:xfrm>
            <a:off x="58738" y="73025"/>
            <a:ext cx="8982075" cy="66960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20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62" grpId="0" animBg="1"/>
      <p:bldP spid="23563" grpId="0" animBg="1"/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23581" grpId="0" animBg="1"/>
      <p:bldP spid="23582" grpId="0"/>
      <p:bldP spid="23585" grpId="0" animBg="1"/>
      <p:bldP spid="23586" grpId="0" animBg="1"/>
      <p:bldP spid="2358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30"/>
          <p:cNvSpPr>
            <a:spLocks noChangeShapeType="1"/>
          </p:cNvSpPr>
          <p:nvPr/>
        </p:nvSpPr>
        <p:spPr bwMode="auto">
          <a:xfrm>
            <a:off x="1198563" y="4813300"/>
            <a:ext cx="700246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20483" name="Line 31"/>
          <p:cNvSpPr>
            <a:spLocks noChangeShapeType="1"/>
          </p:cNvSpPr>
          <p:nvPr/>
        </p:nvSpPr>
        <p:spPr bwMode="auto">
          <a:xfrm>
            <a:off x="1200150" y="6373813"/>
            <a:ext cx="700246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20484" name="Rectangle 3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848600" cy="5222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-109" charset="-128"/>
              </a:rPr>
              <a:t>Object/Vector </a:t>
            </a:r>
            <a:r>
              <a:rPr lang="en-US" b="1" smtClean="0">
                <a:ea typeface="ＭＳ Ｐゴシック" pitchFamily="-109" charset="-128"/>
              </a:rPr>
              <a:t>Feature</a:t>
            </a:r>
            <a:r>
              <a:rPr lang="en-US" smtClean="0">
                <a:ea typeface="ＭＳ Ｐゴシック" pitchFamily="-109" charset="-128"/>
              </a:rPr>
              <a:t> Types</a:t>
            </a:r>
          </a:p>
        </p:txBody>
      </p:sp>
      <p:pic>
        <p:nvPicPr>
          <p:cNvPr id="20485" name="Picture 33" descr="500px-Simple_vector_map.s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600200"/>
            <a:ext cx="635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1027"/>
          <p:cNvSpPr>
            <a:spLocks noGrp="1" noChangeArrowheads="1"/>
          </p:cNvSpPr>
          <p:nvPr>
            <p:ph idx="1"/>
          </p:nvPr>
        </p:nvSpPr>
        <p:spPr>
          <a:xfrm>
            <a:off x="287528" y="917144"/>
            <a:ext cx="4864021" cy="345692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900" dirty="0"/>
              <a:t>a sampled array of elevations (z) that are at regularly spaced intervals in the x and y directions. 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two approaches for determining the surface z value of a location between sample points. 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In a </a:t>
            </a:r>
            <a:r>
              <a:rPr lang="en-US" sz="1700" b="1" dirty="0"/>
              <a:t>lattice</a:t>
            </a:r>
            <a:r>
              <a:rPr lang="en-US" sz="1700" dirty="0"/>
              <a:t>, each mesh point represents a value on the surface only at the center of the grid cell. The z-value is approximated by interpolation between adjacent sample points; it does not imply an area of constant value. 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A </a:t>
            </a:r>
            <a:r>
              <a:rPr lang="en-US" sz="1700" b="1" dirty="0"/>
              <a:t>surface grid</a:t>
            </a:r>
            <a:r>
              <a:rPr lang="en-US" sz="1700" dirty="0"/>
              <a:t> considers each sample as a square cell with a constant surface value.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900" dirty="0"/>
          </a:p>
        </p:txBody>
      </p:sp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75" y="211649"/>
            <a:ext cx="7772250" cy="789273"/>
          </a:xfrm>
        </p:spPr>
        <p:txBody>
          <a:bodyPr>
            <a:normAutofit/>
          </a:bodyPr>
          <a:lstStyle/>
          <a:p>
            <a:r>
              <a:rPr lang="en-US" smtClean="0"/>
              <a:t>Digital Elevation Model</a:t>
            </a:r>
          </a:p>
        </p:txBody>
      </p:sp>
      <p:pic>
        <p:nvPicPr>
          <p:cNvPr id="32772" name="Picture 1028" descr="d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3877" y="4453438"/>
            <a:ext cx="3062477" cy="240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1029"/>
          <p:cNvSpPr>
            <a:spLocks noChangeArrowheads="1"/>
          </p:cNvSpPr>
          <p:nvPr/>
        </p:nvSpPr>
        <p:spPr bwMode="auto">
          <a:xfrm>
            <a:off x="5247392" y="1058243"/>
            <a:ext cx="3665986" cy="345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4" tIns="46033" rIns="92064" bIns="46033"/>
          <a:lstStyle/>
          <a:p>
            <a:pPr marL="343133" indent="-343133" defTabSz="915021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200" b="1" dirty="0">
                <a:latin typeface="Times New Roman" pitchFamily="18" charset="0"/>
              </a:rPr>
              <a:t>Advantages</a:t>
            </a:r>
          </a:p>
          <a:p>
            <a:pPr marL="343133" indent="-343133" defTabSz="915021">
              <a:lnSpc>
                <a:spcPct val="9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200" dirty="0">
                <a:latin typeface="Times New Roman" pitchFamily="18" charset="0"/>
              </a:rPr>
              <a:t>Simple conceptual model</a:t>
            </a:r>
          </a:p>
          <a:p>
            <a:pPr marL="343133" indent="-343133" defTabSz="915021">
              <a:lnSpc>
                <a:spcPct val="9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200" dirty="0">
                <a:latin typeface="Times New Roman" pitchFamily="18" charset="0"/>
              </a:rPr>
              <a:t>Data cheap to obtain</a:t>
            </a:r>
          </a:p>
          <a:p>
            <a:pPr marL="343133" indent="-343133" defTabSz="915021">
              <a:lnSpc>
                <a:spcPct val="9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200" dirty="0">
                <a:latin typeface="Times New Roman" pitchFamily="18" charset="0"/>
              </a:rPr>
              <a:t>Easy to relate to other raster data</a:t>
            </a:r>
          </a:p>
          <a:p>
            <a:pPr marL="343133" indent="-343133" defTabSz="915021">
              <a:lnSpc>
                <a:spcPct val="9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200" dirty="0">
                <a:latin typeface="Times New Roman" pitchFamily="18" charset="0"/>
              </a:rPr>
              <a:t>Irregularly spaced set of points can be converted to regular spacing by interpolation</a:t>
            </a:r>
          </a:p>
          <a:p>
            <a:pPr marL="343133" indent="-343133" defTabSz="915021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2200" b="1" dirty="0">
                <a:latin typeface="Times New Roman" pitchFamily="18" charset="0"/>
              </a:rPr>
              <a:t>Disadvantages</a:t>
            </a:r>
          </a:p>
          <a:p>
            <a:pPr marL="343133" indent="-343133" defTabSz="915021">
              <a:lnSpc>
                <a:spcPct val="9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200" dirty="0">
                <a:latin typeface="Times New Roman" pitchFamily="18" charset="0"/>
              </a:rPr>
              <a:t>Does not conform to variability of the terrain</a:t>
            </a:r>
          </a:p>
          <a:p>
            <a:pPr marL="343133" indent="-343133" defTabSz="915021">
              <a:lnSpc>
                <a:spcPct val="9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200" dirty="0">
                <a:latin typeface="Times New Roman" pitchFamily="18" charset="0"/>
              </a:rPr>
              <a:t>Linear features not well represented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://www.vgi.mod.gov.yu/english/products/digital/edmv/images/military_geographical_institute_topographic_map_tk25_over_digital_elevation_mod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471488"/>
            <a:ext cx="6019800" cy="3109912"/>
          </a:xfrm>
          <a:prstGeom prst="rect">
            <a:avLst/>
          </a:prstGeom>
          <a:noFill/>
        </p:spPr>
      </p:pic>
      <p:pic>
        <p:nvPicPr>
          <p:cNvPr id="2053" name="Picture 5" descr="The image “http://www.asprs.org/career/images/Img0014.JP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0"/>
            <a:ext cx="4286250" cy="2857500"/>
          </a:xfrm>
          <a:prstGeom prst="rect">
            <a:avLst/>
          </a:prstGeom>
          <a:noFill/>
        </p:spPr>
      </p:pic>
      <p:pic>
        <p:nvPicPr>
          <p:cNvPr id="2057" name="Picture 9" descr="The image “http://www.satimagingcorp.com/media/images/dem-5.jpg” cannot be displayed, because it contains error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276600"/>
            <a:ext cx="4267200" cy="3146425"/>
          </a:xfrm>
          <a:prstGeom prst="rect">
            <a:avLst/>
          </a:prstGeom>
          <a:noFill/>
        </p:spPr>
      </p:pic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76200" y="76200"/>
            <a:ext cx="389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What is a Digital Elevation Model?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The image “http://www.srd.gov.ab.ca/lands/geographicinformation/resourcedataproductcatalogue/images/urban_dem.gif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90600"/>
            <a:ext cx="7572375" cy="5514975"/>
          </a:xfrm>
          <a:prstGeom prst="rect">
            <a:avLst/>
          </a:prstGeom>
          <a:noFill/>
        </p:spPr>
      </p:pic>
      <p:pic>
        <p:nvPicPr>
          <p:cNvPr id="3077" name="Picture 5" descr="The image “http://edcintl.cr.usgs.gov/images/stcplahome-1.jp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90600"/>
            <a:ext cx="4000500" cy="2724150"/>
          </a:xfrm>
          <a:prstGeom prst="rect">
            <a:avLst/>
          </a:prstGeom>
          <a:noFill/>
        </p:spPr>
      </p:pic>
      <p:pic>
        <p:nvPicPr>
          <p:cNvPr id="3081" name="Picture 9" descr="http://atlantic-web1.ns.ec.gc.ca/slr/16B2BE08-FEAD-4A32-BE7F-974FED19AD83/DEM-Bouctouche-Church-4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743200"/>
            <a:ext cx="4286250" cy="3219450"/>
          </a:xfrm>
          <a:prstGeom prst="rect">
            <a:avLst/>
          </a:prstGeom>
          <a:noFill/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76200" y="76200"/>
            <a:ext cx="354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Digital Elevation Models, con’t.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43000"/>
            <a:ext cx="8331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405188" y="601663"/>
            <a:ext cx="3148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Arial" charset="0"/>
              </a:rPr>
              <a:t>DATA USED IN GIS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8738" y="73025"/>
            <a:ext cx="8982075" cy="66960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429000" y="5562600"/>
            <a:ext cx="2130425" cy="765175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413125" y="5568950"/>
            <a:ext cx="21447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</a:rPr>
              <a:t>Community Resource </a:t>
            </a:r>
          </a:p>
          <a:p>
            <a:r>
              <a:rPr lang="en-US" sz="1400" b="1">
                <a:solidFill>
                  <a:srgbClr val="FFFF00"/>
                </a:solidFill>
              </a:rPr>
              <a:t>    Mapping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149600" y="4732338"/>
            <a:ext cx="14288" cy="1493837"/>
          </a:xfrm>
          <a:prstGeom prst="line">
            <a:avLst/>
          </a:prstGeom>
          <a:noFill/>
          <a:ln w="57150">
            <a:solidFill>
              <a:srgbClr val="11111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V="1">
            <a:off x="3149600" y="6154738"/>
            <a:ext cx="231775" cy="14287"/>
          </a:xfrm>
          <a:prstGeom prst="line">
            <a:avLst/>
          </a:prstGeom>
          <a:noFill/>
          <a:ln w="38100">
            <a:solidFill>
              <a:srgbClr val="11111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5573713" y="5965825"/>
            <a:ext cx="1741487" cy="0"/>
          </a:xfrm>
          <a:prstGeom prst="line">
            <a:avLst/>
          </a:prstGeom>
          <a:noFill/>
          <a:ln w="38100">
            <a:solidFill>
              <a:srgbClr val="11111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V="1">
            <a:off x="7300913" y="5311775"/>
            <a:ext cx="0" cy="639763"/>
          </a:xfrm>
          <a:prstGeom prst="line">
            <a:avLst/>
          </a:prstGeom>
          <a:noFill/>
          <a:ln w="38100">
            <a:solidFill>
              <a:srgbClr val="11111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762000" y="228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nb-NO" sz="2800">
                <a:solidFill>
                  <a:schemeClr val="tx2"/>
                </a:solidFill>
              </a:rPr>
              <a:t>Digital terrain analyses –</a:t>
            </a:r>
          </a:p>
          <a:p>
            <a:pPr algn="ctr"/>
            <a:r>
              <a:rPr lang="nb-NO" sz="2800">
                <a:solidFill>
                  <a:schemeClr val="tx2"/>
                </a:solidFill>
              </a:rPr>
              <a:t>DEM principles</a:t>
            </a:r>
            <a:endParaRPr lang="en-GB" sz="2800">
              <a:solidFill>
                <a:schemeClr val="tx2"/>
              </a:solidFill>
            </a:endParaRPr>
          </a:p>
        </p:txBody>
      </p:sp>
      <p:pic>
        <p:nvPicPr>
          <p:cNvPr id="31747" name="Picture 3" descr="koter jot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114300"/>
            <a:ext cx="9753600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The image “http://longwalls.ncl.ac.uk/Methodology/Images/Belgrademap.jp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665538"/>
            <a:ext cx="3810000" cy="2505075"/>
          </a:xfrm>
          <a:prstGeom prst="rect">
            <a:avLst/>
          </a:prstGeo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105400" y="3352800"/>
            <a:ext cx="315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Digital Terrain Model (DTM)</a:t>
            </a:r>
          </a:p>
        </p:txBody>
      </p:sp>
      <p:pic>
        <p:nvPicPr>
          <p:cNvPr id="8200" name="Picture 8" descr="http://www.vgi.mod.gov.yu/english/products/digital/edogk1000/images/military_geographical_institute_digital_terrain_mod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914400"/>
            <a:ext cx="4953000" cy="2406650"/>
          </a:xfrm>
          <a:prstGeom prst="rect">
            <a:avLst/>
          </a:prstGeom>
          <a:noFill/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838450" y="547688"/>
            <a:ext cx="340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Digital Elevation Model (DEM)</a:t>
            </a:r>
          </a:p>
        </p:txBody>
      </p:sp>
      <p:pic>
        <p:nvPicPr>
          <p:cNvPr id="8203" name="Picture 11" descr="The image “http://www.ngs.noaa.gov/RESEARCH/RSD/main/photo/newrelief.jpg” cannot be displayed, because it contains error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721100"/>
            <a:ext cx="4343400" cy="2451100"/>
          </a:xfrm>
          <a:prstGeom prst="rect">
            <a:avLst/>
          </a:prstGeom>
          <a:noFill/>
        </p:spPr>
      </p:pic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838200" y="3352800"/>
            <a:ext cx="323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Digital Surface Model (DSM)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76200" y="60325"/>
            <a:ext cx="6119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chemeClr val="hlink"/>
                </a:solidFill>
              </a:rPr>
              <a:t>Three terms (DEM,DSM,DTM) for the same thing?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201" grpId="0"/>
      <p:bldP spid="820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82588" y="152400"/>
            <a:ext cx="73326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solidFill>
                  <a:schemeClr val="hlink"/>
                </a:solidFill>
              </a:rPr>
              <a:t>…DIFFERENCE BETWEEN DSM, DTM AND DEM</a:t>
            </a:r>
            <a:endParaRPr lang="en-US" sz="2400" dirty="0">
              <a:solidFill>
                <a:schemeClr val="hlink"/>
              </a:solidFill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428860" y="1285860"/>
            <a:ext cx="643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Digital Surface Model (DSM)</a:t>
            </a:r>
            <a:r>
              <a:rPr lang="en-US" dirty="0"/>
              <a:t> is a first surface view of the </a:t>
            </a:r>
          </a:p>
          <a:p>
            <a:pPr eaLnBrk="1" hangingPunct="1"/>
            <a:r>
              <a:rPr lang="en-US" dirty="0"/>
              <a:t>earth containing both location and elevation information. 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428860" y="3214686"/>
            <a:ext cx="6280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Digital Terrain Model (DTM),</a:t>
            </a:r>
            <a:r>
              <a:rPr lang="en-US" dirty="0"/>
              <a:t> aka "bare earth" as it is </a:t>
            </a:r>
          </a:p>
          <a:p>
            <a:pPr eaLnBrk="1" hangingPunct="1"/>
            <a:r>
              <a:rPr lang="en-US" dirty="0"/>
              <a:t>often referred, is created by digitally removing all of the </a:t>
            </a:r>
          </a:p>
          <a:p>
            <a:pPr eaLnBrk="1" hangingPunct="1"/>
            <a:r>
              <a:rPr lang="en-US" dirty="0"/>
              <a:t>cultural features inherent to a DSM by exposing the </a:t>
            </a:r>
          </a:p>
          <a:p>
            <a:pPr eaLnBrk="1" hangingPunct="1"/>
            <a:r>
              <a:rPr lang="en-US" dirty="0"/>
              <a:t>underlying terrain. </a:t>
            </a:r>
          </a:p>
        </p:txBody>
      </p:sp>
      <p:pic>
        <p:nvPicPr>
          <p:cNvPr id="9224" name="Picture 8" descr="DSM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1905000" cy="952500"/>
          </a:xfrm>
          <a:prstGeom prst="rect">
            <a:avLst/>
          </a:prstGeom>
          <a:noFill/>
        </p:spPr>
      </p:pic>
      <p:pic>
        <p:nvPicPr>
          <p:cNvPr id="9226" name="Picture 10" descr="DTMLog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429000"/>
            <a:ext cx="1905000" cy="952500"/>
          </a:xfrm>
          <a:prstGeom prst="rect">
            <a:avLst/>
          </a:prstGeom>
          <a:noFill/>
        </p:spPr>
      </p:pic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2428860" y="2143116"/>
            <a:ext cx="62674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en-US" b="0" dirty="0"/>
              <a:t>A </a:t>
            </a:r>
            <a:r>
              <a:rPr lang="en-US" dirty="0"/>
              <a:t>Digital Elevation Model (DEM) is any </a:t>
            </a:r>
            <a:r>
              <a:rPr lang="en-US" dirty="0">
                <a:solidFill>
                  <a:srgbClr val="FF0000"/>
                </a:solidFill>
              </a:rPr>
              <a:t>DIGITAL </a:t>
            </a:r>
            <a:r>
              <a:rPr lang="en-US" b="0" dirty="0"/>
              <a:t>representation of ground surface </a:t>
            </a:r>
          </a:p>
          <a:p>
            <a:pPr eaLnBrk="1" hangingPunct="1"/>
            <a:r>
              <a:rPr lang="en-US" b="0" dirty="0"/>
              <a:t>topography or terrain.</a:t>
            </a:r>
            <a:r>
              <a:rPr lang="en-US" dirty="0"/>
              <a:t> </a:t>
            </a: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5791200" y="5395913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7162800" y="4114800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 flipH="1">
            <a:off x="2743200" y="539591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pic>
        <p:nvPicPr>
          <p:cNvPr id="11" name="Picture 11" descr="http://www.andassoc.com/services/planning/images/thomas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285720" y="2071678"/>
            <a:ext cx="2000264" cy="1260526"/>
          </a:xfrm>
          <a:prstGeom prst="rect">
            <a:avLst/>
          </a:prstGeom>
          <a:noFill/>
        </p:spPr>
      </p:pic>
      <p:pic>
        <p:nvPicPr>
          <p:cNvPr id="12" name="Picture 6" descr="http://www.directionsmag.com/gisresponse/images/maps/nyc/nyc_lazer_wtc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6586" y="4643446"/>
            <a:ext cx="3156852" cy="2071684"/>
          </a:xfrm>
          <a:prstGeom prst="rect">
            <a:avLst/>
          </a:prstGeom>
          <a:noFill/>
        </p:spPr>
      </p:pic>
      <p:pic>
        <p:nvPicPr>
          <p:cNvPr id="13" name="Picture 10" descr="http://www.iter.dk/projects/trueortho/images/DS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4629476"/>
            <a:ext cx="2143140" cy="2228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3" grpId="0" animBg="1"/>
      <p:bldP spid="9235" grpId="0"/>
      <p:bldP spid="92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6200" y="76200"/>
            <a:ext cx="361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Digital Elevation Models, con’t. </a:t>
            </a:r>
          </a:p>
        </p:txBody>
      </p:sp>
      <p:pic>
        <p:nvPicPr>
          <p:cNvPr id="4102" name="Picture 6" descr="The image “http://sepwww.stanford.edu/public/docs/sepdatalib/chernobyl/Gif/elev.gif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3733800" cy="3022600"/>
          </a:xfrm>
          <a:prstGeom prst="rect">
            <a:avLst/>
          </a:prstGeom>
          <a:noFill/>
        </p:spPr>
      </p:pic>
      <p:pic>
        <p:nvPicPr>
          <p:cNvPr id="4108" name="Picture 12" descr="http://www.supresoft.com.cn/english/images/de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533400"/>
            <a:ext cx="4533900" cy="2819400"/>
          </a:xfrm>
          <a:prstGeom prst="rect">
            <a:avLst/>
          </a:prstGeom>
          <a:noFill/>
        </p:spPr>
      </p:pic>
      <p:pic>
        <p:nvPicPr>
          <p:cNvPr id="4110" name="Picture 14" descr="The image “http://forsys.cfr.washington.edu/bitmaps/usurface.gif” cannot be displayed, because it contains error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2971800"/>
            <a:ext cx="2667000" cy="2392363"/>
          </a:xfrm>
          <a:prstGeom prst="rect">
            <a:avLst/>
          </a:prstGeom>
          <a:noFill/>
        </p:spPr>
      </p:pic>
      <p:pic>
        <p:nvPicPr>
          <p:cNvPr id="4104" name="Picture 8" descr="http://www.spri.cam.ac.uk/research/projects/largeicesheetdynamics/scandinaviadem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2895600"/>
            <a:ext cx="4267200" cy="3197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82058" tIns="41029" rIns="82058" bIns="41029"/>
          <a:lstStyle/>
          <a:p>
            <a:fld id="{E0366313-AC0E-4387-8220-FB6FB1F00D4D}" type="datetime1">
              <a:rPr lang="en-US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82058" tIns="41029" rIns="82058" bIns="41029"/>
          <a:lstStyle/>
          <a:p>
            <a:r>
              <a:rPr lang="en-US"/>
              <a:t>GLY560: GIS and RS</a:t>
            </a:r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058" tIns="41029" rIns="82058" bIns="41029"/>
          <a:lstStyle/>
          <a:p>
            <a:r>
              <a:rPr lang="en-US"/>
              <a:t>Creation of DEM’s</a:t>
            </a:r>
          </a:p>
        </p:txBody>
      </p:sp>
      <p:sp>
        <p:nvSpPr>
          <p:cNvPr id="10445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 lIns="82058" tIns="41029" rIns="82058" bIns="41029"/>
          <a:lstStyle/>
          <a:p>
            <a:r>
              <a:rPr lang="en-US"/>
              <a:t>Conversion of contour lines</a:t>
            </a:r>
          </a:p>
          <a:p>
            <a:r>
              <a:rPr lang="en-US"/>
              <a:t>Photogrammetry</a:t>
            </a:r>
          </a:p>
          <a:p>
            <a:r>
              <a:rPr lang="en-US"/>
              <a:t>Satellite Stereo</a:t>
            </a:r>
          </a:p>
          <a:p>
            <a:r>
              <a:rPr lang="en-US"/>
              <a:t>Radar Stereo</a:t>
            </a:r>
          </a:p>
          <a:p>
            <a:r>
              <a:rPr lang="en-US"/>
              <a:t>Radar Inferometry</a:t>
            </a:r>
          </a:p>
          <a:p>
            <a:r>
              <a:rPr lang="en-US"/>
              <a:t>Laser Altimetry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762000" y="228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nb-NO" sz="2800" dirty="0" smtClean="0">
                <a:solidFill>
                  <a:schemeClr val="tx2"/>
                </a:solidFill>
              </a:rPr>
              <a:t>DEM </a:t>
            </a:r>
            <a:r>
              <a:rPr lang="nb-NO" sz="2800" dirty="0">
                <a:solidFill>
                  <a:schemeClr val="tx2"/>
                </a:solidFill>
              </a:rPr>
              <a:t>principles</a:t>
            </a:r>
            <a:endParaRPr lang="en-GB" sz="2800" dirty="0">
              <a:solidFill>
                <a:schemeClr val="tx2"/>
              </a:solidFill>
            </a:endParaRPr>
          </a:p>
        </p:txBody>
      </p:sp>
      <p:pic>
        <p:nvPicPr>
          <p:cNvPr id="29699" name="Picture 3" descr="dem gener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219200"/>
            <a:ext cx="389890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en-US"/>
              <a:t>Digital Elevation Models</a:t>
            </a:r>
          </a:p>
        </p:txBody>
      </p:sp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762000" y="1600200"/>
          <a:ext cx="3619500" cy="4953000"/>
        </p:xfrm>
        <a:graphic>
          <a:graphicData uri="http://schemas.openxmlformats.org/presentationml/2006/ole">
            <p:oleObj spid="_x0000_s47106" name="Bitmap Image" r:id="rId3" imgW="3619048" imgH="4952381" progId="PBrush">
              <p:embed/>
            </p:oleObj>
          </a:graphicData>
        </a:graphic>
      </p:graphicFrame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669925" y="2090738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4724400" cy="1219200"/>
          </a:xfrm>
        </p:spPr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en-US"/>
              <a:t>Uses of DEMs</a:t>
            </a:r>
          </a:p>
        </p:txBody>
      </p:sp>
      <p:sp>
        <p:nvSpPr>
          <p:cNvPr id="4608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SzTx/>
              <a:buFont typeface="Wingdings" pitchFamily="2" charset="2"/>
              <a:buChar char="§"/>
            </a:pPr>
            <a:r>
              <a:rPr lang="en-US"/>
              <a:t>Determine aspects of terrain</a:t>
            </a:r>
          </a:p>
          <a:p>
            <a:pPr lvl="1">
              <a:buClr>
                <a:schemeClr val="hlink"/>
              </a:buClr>
              <a:buSzTx/>
              <a:buFont typeface="Wingdings" pitchFamily="2" charset="2"/>
              <a:buChar char="§"/>
            </a:pPr>
            <a:r>
              <a:rPr lang="en-US"/>
              <a:t>Slope, aspect, spot elevations</a:t>
            </a:r>
          </a:p>
          <a:p>
            <a:pPr lvl="1">
              <a:buClr>
                <a:schemeClr val="hlink"/>
              </a:buClr>
              <a:buSzTx/>
              <a:buFont typeface="Wingdings" pitchFamily="2" charset="2"/>
              <a:buChar char="§"/>
            </a:pPr>
            <a:r>
              <a:rPr lang="en-US"/>
              <a:t>Source for contour lines</a:t>
            </a:r>
          </a:p>
          <a:p>
            <a:pPr>
              <a:buSzTx/>
              <a:buFont typeface="Wingdings" pitchFamily="2" charset="2"/>
              <a:buChar char="§"/>
            </a:pPr>
            <a:r>
              <a:rPr lang="en-US"/>
              <a:t>Finding terrain features</a:t>
            </a:r>
          </a:p>
          <a:p>
            <a:pPr lvl="1">
              <a:buClr>
                <a:schemeClr val="hlink"/>
              </a:buClr>
              <a:buSzTx/>
              <a:buFont typeface="Wingdings" pitchFamily="2" charset="2"/>
              <a:buChar char="§"/>
            </a:pPr>
            <a:r>
              <a:rPr lang="en-US"/>
              <a:t>Watersheds,drainage networks, stream channels</a:t>
            </a:r>
          </a:p>
          <a:p>
            <a:pPr>
              <a:buSzTx/>
              <a:buFont typeface="Wingdings" pitchFamily="2" charset="2"/>
              <a:buChar char="§"/>
            </a:pPr>
            <a:r>
              <a:rPr lang="en-US"/>
              <a:t>Modeling of hydrologic functions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tin_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514600"/>
            <a:ext cx="4343400" cy="3406775"/>
          </a:xfrm>
          <a:prstGeom prst="rect">
            <a:avLst/>
          </a:prstGeom>
          <a:noFill/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304800" y="1143000"/>
            <a:ext cx="63119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A 3</a:t>
            </a:r>
            <a:r>
              <a:rPr lang="en-US" sz="2400" baseline="30000"/>
              <a:t>rd</a:t>
            </a:r>
            <a:r>
              <a:rPr lang="en-US" sz="2400"/>
              <a:t> data structure for representing surfaces:</a:t>
            </a:r>
          </a:p>
          <a:p>
            <a:endParaRPr lang="en-US" sz="2400"/>
          </a:p>
          <a:p>
            <a:r>
              <a:rPr lang="en-US" sz="2400"/>
              <a:t>Triangulated Irregular Network (TIN)</a:t>
            </a:r>
          </a:p>
        </p:txBody>
      </p:sp>
      <p:pic>
        <p:nvPicPr>
          <p:cNvPr id="88070" name="Picture 6" descr="tim_triang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971800"/>
            <a:ext cx="4648200" cy="3646488"/>
          </a:xfrm>
          <a:prstGeom prst="rect">
            <a:avLst/>
          </a:prstGeom>
          <a:noFill/>
        </p:spPr>
      </p:pic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2362200" y="381000"/>
            <a:ext cx="399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TIN Data Structure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1066800" y="381000"/>
            <a:ext cx="732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3 GIS Spatial Data Structure 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7"/>
          <p:cNvSpPr>
            <a:spLocks noGrp="1" noChangeArrowheads="1"/>
          </p:cNvSpPr>
          <p:nvPr>
            <p:ph idx="1"/>
          </p:nvPr>
        </p:nvSpPr>
        <p:spPr>
          <a:xfrm>
            <a:off x="378879" y="1143490"/>
            <a:ext cx="8763624" cy="5028123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i="1" smtClean="0"/>
              <a:t>continuous:</a:t>
            </a:r>
            <a:r>
              <a:rPr lang="en-US" smtClean="0"/>
              <a:t> elevation, rainfall, ocean salinity</a:t>
            </a:r>
          </a:p>
          <a:p>
            <a:pPr>
              <a:lnSpc>
                <a:spcPct val="90000"/>
              </a:lnSpc>
            </a:pPr>
            <a:r>
              <a:rPr lang="en-US" i="1" smtClean="0"/>
              <a:t>areas:</a:t>
            </a:r>
            <a:endParaRPr lang="en-US" smtClean="0"/>
          </a:p>
          <a:p>
            <a:pPr lvl="1">
              <a:lnSpc>
                <a:spcPct val="90000"/>
              </a:lnSpc>
            </a:pPr>
            <a:r>
              <a:rPr lang="en-US" i="1" smtClean="0"/>
              <a:t>unbounded:</a:t>
            </a:r>
            <a:r>
              <a:rPr lang="en-US" smtClean="0"/>
              <a:t> landuse, market areas, soils, rock type</a:t>
            </a:r>
          </a:p>
          <a:p>
            <a:pPr lvl="1">
              <a:lnSpc>
                <a:spcPct val="90000"/>
              </a:lnSpc>
            </a:pPr>
            <a:r>
              <a:rPr lang="en-US" i="1" smtClean="0"/>
              <a:t>bounded:</a:t>
            </a:r>
            <a:r>
              <a:rPr lang="en-US" smtClean="0"/>
              <a:t> city/county/state boundaries, ownership parcels, zoning</a:t>
            </a:r>
          </a:p>
          <a:p>
            <a:pPr lvl="1">
              <a:lnSpc>
                <a:spcPct val="90000"/>
              </a:lnSpc>
            </a:pPr>
            <a:r>
              <a:rPr lang="en-US" i="1" smtClean="0"/>
              <a:t>moving:</a:t>
            </a:r>
            <a:r>
              <a:rPr lang="en-US" smtClean="0"/>
              <a:t> air masses, animal herds, schools of fish</a:t>
            </a:r>
          </a:p>
          <a:p>
            <a:pPr>
              <a:lnSpc>
                <a:spcPct val="90000"/>
              </a:lnSpc>
            </a:pPr>
            <a:r>
              <a:rPr lang="en-US" i="1" smtClean="0"/>
              <a:t>networks:</a:t>
            </a:r>
            <a:r>
              <a:rPr lang="en-US" smtClean="0"/>
              <a:t> roads, transmission lines, streams</a:t>
            </a:r>
          </a:p>
          <a:p>
            <a:pPr>
              <a:lnSpc>
                <a:spcPct val="90000"/>
              </a:lnSpc>
            </a:pPr>
            <a:r>
              <a:rPr lang="en-US" i="1" smtClean="0"/>
              <a:t>points:</a:t>
            </a:r>
          </a:p>
          <a:p>
            <a:pPr lvl="1">
              <a:lnSpc>
                <a:spcPct val="90000"/>
              </a:lnSpc>
            </a:pPr>
            <a:r>
              <a:rPr lang="en-US" i="1" smtClean="0"/>
              <a:t>fixed:</a:t>
            </a:r>
            <a:r>
              <a:rPr lang="en-US" smtClean="0"/>
              <a:t> wells, street lamps, addresses</a:t>
            </a:r>
          </a:p>
          <a:p>
            <a:pPr lvl="1">
              <a:lnSpc>
                <a:spcPct val="90000"/>
              </a:lnSpc>
            </a:pPr>
            <a:r>
              <a:rPr lang="en-US" i="1" smtClean="0"/>
              <a:t>moving:</a:t>
            </a:r>
            <a:r>
              <a:rPr lang="en-US" smtClean="0"/>
              <a:t> cars, fish, deer</a:t>
            </a:r>
          </a:p>
        </p:txBody>
      </p:sp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75" y="229287"/>
            <a:ext cx="7772250" cy="837775"/>
          </a:xfrm>
          <a:noFill/>
        </p:spPr>
        <p:txBody>
          <a:bodyPr/>
          <a:lstStyle/>
          <a:p>
            <a:r>
              <a:rPr lang="en-US" smtClean="0"/>
              <a:t>Spatial Data 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816099" y="1336032"/>
            <a:ext cx="3953515" cy="5013424"/>
          </a:xfrm>
        </p:spPr>
        <p:txBody>
          <a:bodyPr/>
          <a:lstStyle/>
          <a:p>
            <a:r>
              <a:rPr lang="en-US" sz="2400" dirty="0"/>
              <a:t>Advantages</a:t>
            </a:r>
          </a:p>
          <a:p>
            <a:pPr lvl="1"/>
            <a:r>
              <a:rPr lang="en-US" sz="2100" dirty="0"/>
              <a:t>Can capture significant slope features (ridges, etc)</a:t>
            </a:r>
          </a:p>
          <a:p>
            <a:pPr lvl="1"/>
            <a:r>
              <a:rPr lang="en-US" sz="2100" dirty="0"/>
              <a:t>Efficient since require few triangles in flat areas</a:t>
            </a:r>
          </a:p>
          <a:p>
            <a:pPr lvl="1"/>
            <a:r>
              <a:rPr lang="en-US" sz="2100" dirty="0"/>
              <a:t>Easy for certain analyses: slope, aspect, volume</a:t>
            </a:r>
          </a:p>
          <a:p>
            <a:r>
              <a:rPr lang="en-US" sz="2400" dirty="0"/>
              <a:t>Disadvantages</a:t>
            </a:r>
          </a:p>
          <a:p>
            <a:pPr lvl="1"/>
            <a:r>
              <a:rPr lang="en-US" sz="2100" dirty="0"/>
              <a:t>Analysis involving  comparison with other layers difficult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75" y="352748"/>
            <a:ext cx="7772250" cy="76428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Triangulated Irregular Network</a:t>
            </a:r>
          </a:p>
        </p:txBody>
      </p:sp>
      <p:pic>
        <p:nvPicPr>
          <p:cNvPr id="33796" name="Picture 4" descr="t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057" y="3245278"/>
            <a:ext cx="3478794" cy="273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646939" y="1340441"/>
            <a:ext cx="3177787" cy="147139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85560" tIns="42780" rIns="85560" bIns="42780">
            <a:spAutoFit/>
          </a:bodyPr>
          <a:lstStyle/>
          <a:p>
            <a:r>
              <a:rPr lang="en-US"/>
              <a:t>a set of adjacent, non-overlapping triangles computed from irregularly spaced points, with x, y horizontal coordinates and z vertical elevations.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729242" y="5351475"/>
            <a:ext cx="172856" cy="4865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85560" tIns="42780" rIns="85560" bIns="42780">
            <a:spAutoFit/>
          </a:bodyPr>
          <a:lstStyle/>
          <a:p>
            <a:endParaRPr lang="en-US" sz="26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tin_node_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5400"/>
            <a:ext cx="5902325" cy="4629150"/>
          </a:xfrm>
          <a:prstGeom prst="rect">
            <a:avLst/>
          </a:prstGeom>
          <a:noFill/>
        </p:spPr>
      </p:pic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6781800" y="1865313"/>
            <a:ext cx="20574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Elevation points connected by lines to form polygons that contain topographic information</a:t>
            </a:r>
          </a:p>
        </p:txBody>
      </p:sp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191000"/>
            <a:ext cx="3246438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2362200" y="381000"/>
            <a:ext cx="399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TIN Data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in dov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09600"/>
            <a:ext cx="9067800" cy="6254750"/>
          </a:xfrm>
          <a:prstGeom prst="rect">
            <a:avLst/>
          </a:prstGeom>
          <a:noFill/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4343400" cy="11874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b-NO" b="1"/>
              <a:t>Continuous fields – </a:t>
            </a:r>
          </a:p>
          <a:p>
            <a:r>
              <a:rPr lang="nb-NO" b="1"/>
              <a:t>TIN</a:t>
            </a:r>
          </a:p>
          <a:p>
            <a:r>
              <a:rPr lang="nb-NO" b="1"/>
              <a:t>(Triangular irregular network)</a:t>
            </a:r>
            <a:endParaRPr lang="en-GB" b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14400"/>
            <a:ext cx="588962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20" name="Picture 8" descr="tin_node_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28934"/>
            <a:ext cx="3996183" cy="3133726"/>
          </a:xfrm>
          <a:prstGeom prst="rect">
            <a:avLst/>
          </a:prstGeom>
          <a:noFill/>
        </p:spPr>
      </p:pic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2362200" y="381000"/>
            <a:ext cx="399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TIN Data Structure</a:t>
            </a:r>
          </a:p>
        </p:txBody>
      </p:sp>
      <p:pic>
        <p:nvPicPr>
          <p:cNvPr id="5" name="Picture 3" descr="F1bt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286124"/>
            <a:ext cx="3500462" cy="2606764"/>
          </a:xfrm>
          <a:prstGeom prst="rect">
            <a:avLst/>
          </a:prstGeom>
          <a:noFill/>
          <a:effectLst>
            <a:outerShdw dist="107763" dir="18900000" algn="ctr" rotWithShape="0">
              <a:srgbClr val="FFEA83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143000"/>
            <a:ext cx="54356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362200" y="381000"/>
            <a:ext cx="399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TIN Data Structure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ChangeArrowheads="1"/>
          </p:cNvSpPr>
          <p:nvPr/>
        </p:nvSpPr>
        <p:spPr bwMode="auto">
          <a:xfrm>
            <a:off x="685875" y="6248041"/>
            <a:ext cx="1904875" cy="45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60" tIns="42780" rIns="85560" bIns="42780" anchor="ctr"/>
          <a:lstStyle/>
          <a:p>
            <a:endParaRPr lang="en-IN"/>
          </a:p>
        </p:txBody>
      </p:sp>
      <p:sp>
        <p:nvSpPr>
          <p:cNvPr id="14339" name="Rectangle 1027"/>
          <p:cNvSpPr>
            <a:spLocks noChangeArrowheads="1"/>
          </p:cNvSpPr>
          <p:nvPr/>
        </p:nvSpPr>
        <p:spPr bwMode="auto">
          <a:xfrm>
            <a:off x="3123876" y="6248041"/>
            <a:ext cx="2896249" cy="45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60" tIns="42780" rIns="85560" bIns="42780" anchor="ctr"/>
          <a:lstStyle/>
          <a:p>
            <a:endParaRPr lang="en-IN"/>
          </a:p>
        </p:txBody>
      </p:sp>
      <p:sp>
        <p:nvSpPr>
          <p:cNvPr id="14341" name="Rectangle 1029"/>
          <p:cNvSpPr>
            <a:spLocks noGrp="1" noChangeArrowheads="1"/>
          </p:cNvSpPr>
          <p:nvPr>
            <p:ph sz="half" idx="1"/>
          </p:nvPr>
        </p:nvSpPr>
        <p:spPr>
          <a:xfrm>
            <a:off x="287529" y="917144"/>
            <a:ext cx="4190126" cy="4115388"/>
          </a:xfrm>
          <a:noFill/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sz="2000" b="1" dirty="0"/>
              <a:t>Categorical (name):</a:t>
            </a:r>
            <a:endParaRPr lang="en-US" sz="20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nominal </a:t>
            </a:r>
          </a:p>
          <a:p>
            <a:pPr lvl="2"/>
            <a:r>
              <a:rPr lang="en-US" sz="1600" dirty="0"/>
              <a:t>no inherent ordering</a:t>
            </a:r>
          </a:p>
          <a:p>
            <a:pPr lvl="2"/>
            <a:r>
              <a:rPr lang="en-US" sz="1600" dirty="0"/>
              <a:t>land use types, county names</a:t>
            </a:r>
          </a:p>
          <a:p>
            <a:pPr lvl="1"/>
            <a:r>
              <a:rPr lang="en-US" sz="1800" dirty="0"/>
              <a:t>ordinal </a:t>
            </a:r>
          </a:p>
          <a:p>
            <a:pPr lvl="2"/>
            <a:r>
              <a:rPr lang="en-US" sz="1600" dirty="0"/>
              <a:t>inherent order</a:t>
            </a:r>
          </a:p>
          <a:p>
            <a:pPr lvl="2"/>
            <a:r>
              <a:rPr lang="en-US" sz="1600" dirty="0"/>
              <a:t>road class;  stream class</a:t>
            </a:r>
          </a:p>
          <a:p>
            <a:r>
              <a:rPr lang="en-US" sz="2000" dirty="0"/>
              <a:t>often coded to numbers </a:t>
            </a:r>
            <a:r>
              <a:rPr lang="en-US" sz="2000" dirty="0" err="1"/>
              <a:t>eg</a:t>
            </a:r>
            <a:r>
              <a:rPr lang="en-US" sz="2000" dirty="0"/>
              <a:t> SSN but can’t do arithmetic</a:t>
            </a:r>
          </a:p>
          <a:p>
            <a:pPr>
              <a:buFontTx/>
              <a:buNone/>
            </a:pPr>
            <a:endParaRPr lang="en-US" sz="2100" dirty="0"/>
          </a:p>
        </p:txBody>
      </p:sp>
      <p:sp>
        <p:nvSpPr>
          <p:cNvPr id="14342" name="Rectangle 1030"/>
          <p:cNvSpPr>
            <a:spLocks noGrp="1" noChangeArrowheads="1"/>
          </p:cNvSpPr>
          <p:nvPr>
            <p:ph sz="half" idx="2"/>
          </p:nvPr>
        </p:nvSpPr>
        <p:spPr>
          <a:xfrm>
            <a:off x="4648375" y="914204"/>
            <a:ext cx="4266502" cy="4115388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 dirty="0"/>
              <a:t>Numerical 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600" dirty="0"/>
              <a:t>Known difference between values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interval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No natural zero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can’t say ‘twice as much’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temperature (Celsius or Fahrenheit)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ratio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natural zero 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ratios make sense (e.g. twice as much)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income, age, rainfall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may be expressed as </a:t>
            </a:r>
            <a:r>
              <a:rPr lang="en-US" sz="2000" i="1" dirty="0"/>
              <a:t>integer</a:t>
            </a:r>
            <a:r>
              <a:rPr lang="en-US" sz="2000" dirty="0"/>
              <a:t> [whole number] or </a:t>
            </a:r>
            <a:r>
              <a:rPr lang="en-US" sz="2000" i="1" dirty="0"/>
              <a:t>floating point </a:t>
            </a:r>
            <a:r>
              <a:rPr lang="en-US" sz="2000" dirty="0"/>
              <a:t>[decimal fraction]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100" dirty="0"/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6752" y="0"/>
            <a:ext cx="7772250" cy="1143490"/>
          </a:xfrm>
          <a:noFill/>
        </p:spPr>
        <p:txBody>
          <a:bodyPr/>
          <a:lstStyle/>
          <a:p>
            <a:r>
              <a:rPr lang="en-US" sz="3600" b="1" dirty="0"/>
              <a:t>Attribute data types</a:t>
            </a:r>
          </a:p>
        </p:txBody>
      </p:sp>
      <p:sp>
        <p:nvSpPr>
          <p:cNvPr id="14343" name="Rectangle 1031"/>
          <p:cNvSpPr>
            <a:spLocks noChangeArrowheads="1"/>
          </p:cNvSpPr>
          <p:nvPr/>
        </p:nvSpPr>
        <p:spPr bwMode="auto">
          <a:xfrm>
            <a:off x="519648" y="5058988"/>
            <a:ext cx="7889958" cy="70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64" tIns="46033" rIns="92064" bIns="46033">
            <a:spAutoFit/>
          </a:bodyPr>
          <a:lstStyle/>
          <a:p>
            <a:pPr defTabSz="915021"/>
            <a:r>
              <a:rPr lang="en-US" sz="2000" dirty="0">
                <a:latin typeface="Times New Roman" pitchFamily="18" charset="0"/>
              </a:rPr>
              <a:t>Attribute data tables can  contain </a:t>
            </a:r>
            <a:r>
              <a:rPr lang="en-US" sz="2000" dirty="0" err="1">
                <a:latin typeface="Times New Roman" pitchFamily="18" charset="0"/>
              </a:rPr>
              <a:t>locational</a:t>
            </a:r>
            <a:r>
              <a:rPr lang="en-US" sz="2000" dirty="0">
                <a:latin typeface="Times New Roman" pitchFamily="18" charset="0"/>
              </a:rPr>
              <a:t> information, such as addresses </a:t>
            </a:r>
          </a:p>
          <a:p>
            <a:pPr defTabSz="915021"/>
            <a:r>
              <a:rPr lang="en-US" sz="2000" dirty="0">
                <a:latin typeface="Times New Roman" pitchFamily="18" charset="0"/>
              </a:rPr>
              <a:t>or a list of X,Y coordinates. 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667000"/>
            <a:ext cx="8305800" cy="40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8153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Attribute table</a:t>
            </a:r>
          </a:p>
          <a:p>
            <a:endParaRPr lang="en-US" sz="2400">
              <a:solidFill>
                <a:schemeClr val="tx2"/>
              </a:solidFill>
            </a:endParaRPr>
          </a:p>
          <a:p>
            <a:r>
              <a:rPr lang="en-US">
                <a:solidFill>
                  <a:schemeClr val="tx2"/>
                </a:solidFill>
              </a:rPr>
              <a:t>“Flat File” with columns and rows</a:t>
            </a:r>
          </a:p>
          <a:p>
            <a:endParaRPr lang="en-US">
              <a:solidFill>
                <a:schemeClr val="tx2"/>
              </a:solidFill>
            </a:endParaRPr>
          </a:p>
          <a:p>
            <a:r>
              <a:rPr lang="en-US">
                <a:solidFill>
                  <a:schemeClr val="tx2"/>
                </a:solidFill>
              </a:rPr>
              <a:t>Row = geographic feature record</a:t>
            </a:r>
          </a:p>
          <a:p>
            <a:r>
              <a:rPr lang="en-US">
                <a:solidFill>
                  <a:schemeClr val="tx2"/>
                </a:solidFill>
              </a:rPr>
              <a:t>Column = attribute field (item of information about a feature)</a:t>
            </a:r>
          </a:p>
        </p:txBody>
      </p:sp>
      <p:sp>
        <p:nvSpPr>
          <p:cNvPr id="111620" name="Oval 4"/>
          <p:cNvSpPr>
            <a:spLocks noChangeArrowheads="1"/>
          </p:cNvSpPr>
          <p:nvPr/>
        </p:nvSpPr>
        <p:spPr bwMode="auto">
          <a:xfrm>
            <a:off x="1219200" y="3962400"/>
            <a:ext cx="381000" cy="228600"/>
          </a:xfrm>
          <a:prstGeom prst="ellipse">
            <a:avLst/>
          </a:prstGeom>
          <a:noFill/>
          <a:ln w="38100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11621" name="Oval 5"/>
          <p:cNvSpPr>
            <a:spLocks noChangeArrowheads="1"/>
          </p:cNvSpPr>
          <p:nvPr/>
        </p:nvSpPr>
        <p:spPr bwMode="auto">
          <a:xfrm>
            <a:off x="2438400" y="5029200"/>
            <a:ext cx="5257800" cy="304800"/>
          </a:xfrm>
          <a:prstGeom prst="ellipse">
            <a:avLst/>
          </a:prstGeom>
          <a:noFill/>
          <a:ln w="38100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11622" name="Line 6"/>
          <p:cNvSpPr>
            <a:spLocks noChangeShapeType="1"/>
          </p:cNvSpPr>
          <p:nvPr/>
        </p:nvSpPr>
        <p:spPr bwMode="auto">
          <a:xfrm>
            <a:off x="1600200" y="4191000"/>
            <a:ext cx="762000" cy="91440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2362200" y="381000"/>
            <a:ext cx="4959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Attribute Data Structure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>
          <a:xfrm>
            <a:off x="215646" y="3598025"/>
            <a:ext cx="8769614" cy="2819041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Contain</a:t>
            </a:r>
            <a:r>
              <a:rPr lang="en-US" sz="2800" b="1" dirty="0"/>
              <a:t> </a:t>
            </a:r>
            <a:r>
              <a:rPr lang="en-US" sz="2800" b="1" u="sng" dirty="0"/>
              <a:t>Tables</a:t>
            </a:r>
            <a:r>
              <a:rPr lang="en-US" sz="2800" b="1" dirty="0"/>
              <a:t> </a:t>
            </a:r>
            <a:r>
              <a:rPr lang="en-US" sz="2800" dirty="0"/>
              <a:t>or</a:t>
            </a:r>
            <a:r>
              <a:rPr lang="en-US" sz="2800" b="1" dirty="0"/>
              <a:t> </a:t>
            </a:r>
            <a:r>
              <a:rPr lang="en-US" sz="2800" b="1" i="1" dirty="0"/>
              <a:t>feature classes</a:t>
            </a:r>
            <a:r>
              <a:rPr lang="en-US" sz="2800" b="1" dirty="0"/>
              <a:t> </a:t>
            </a:r>
            <a:r>
              <a:rPr lang="en-US" sz="2800" dirty="0"/>
              <a:t>in which:</a:t>
            </a:r>
          </a:p>
          <a:p>
            <a:pPr lvl="1">
              <a:lnSpc>
                <a:spcPct val="90000"/>
              </a:lnSpc>
            </a:pPr>
            <a:r>
              <a:rPr lang="en-US" sz="2400" b="1" i="1" dirty="0"/>
              <a:t>rows</a:t>
            </a:r>
            <a:r>
              <a:rPr lang="en-US" sz="2400" dirty="0"/>
              <a:t>:  </a:t>
            </a:r>
            <a:r>
              <a:rPr lang="en-US" sz="2400" u="sng" dirty="0"/>
              <a:t>entities</a:t>
            </a:r>
            <a:r>
              <a:rPr lang="en-US" sz="2400" dirty="0"/>
              <a:t>, records, observations, features:</a:t>
            </a:r>
          </a:p>
          <a:p>
            <a:pPr lvl="2">
              <a:lnSpc>
                <a:spcPct val="90000"/>
              </a:lnSpc>
            </a:pPr>
            <a:r>
              <a:rPr lang="en-US" sz="2100" dirty="0"/>
              <a:t>‘all’  information about one occurrence of a feature </a:t>
            </a:r>
          </a:p>
          <a:p>
            <a:pPr lvl="1">
              <a:lnSpc>
                <a:spcPct val="90000"/>
              </a:lnSpc>
            </a:pPr>
            <a:r>
              <a:rPr lang="en-US" sz="2400" b="1" i="1" dirty="0"/>
              <a:t>columns</a:t>
            </a:r>
            <a:r>
              <a:rPr lang="en-US" sz="2400" dirty="0"/>
              <a:t>: </a:t>
            </a:r>
            <a:r>
              <a:rPr lang="en-US" sz="2400" u="sng" dirty="0"/>
              <a:t>attributes</a:t>
            </a:r>
            <a:r>
              <a:rPr lang="en-US" sz="2400" dirty="0"/>
              <a:t>, fields, data elements, variables, items (</a:t>
            </a:r>
            <a:r>
              <a:rPr lang="en-US" sz="2400" dirty="0" err="1"/>
              <a:t>ArcInfo</a:t>
            </a:r>
            <a:r>
              <a:rPr lang="en-US" sz="2400" dirty="0"/>
              <a:t>)</a:t>
            </a:r>
          </a:p>
          <a:p>
            <a:pPr lvl="2">
              <a:lnSpc>
                <a:spcPct val="90000"/>
              </a:lnSpc>
            </a:pPr>
            <a:r>
              <a:rPr lang="en-US" sz="2100" dirty="0"/>
              <a:t>one type of information for all features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The </a:t>
            </a:r>
            <a:r>
              <a:rPr lang="en-US" sz="2400" b="1" i="1" dirty="0"/>
              <a:t>key field</a:t>
            </a:r>
            <a:r>
              <a:rPr lang="en-US" sz="2400" dirty="0"/>
              <a:t> is an attribute whose values uniquely identify each row</a:t>
            </a:r>
            <a:r>
              <a:rPr lang="en-US" sz="2800" dirty="0"/>
              <a:t> 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75" y="152857"/>
            <a:ext cx="7772250" cy="1142021"/>
          </a:xfrm>
          <a:noFill/>
        </p:spPr>
        <p:txBody>
          <a:bodyPr/>
          <a:lstStyle/>
          <a:p>
            <a:r>
              <a:rPr lang="en-US" sz="3200" dirty="0"/>
              <a:t>Data Base Management Systems (DBMS)</a:t>
            </a:r>
            <a:endParaRPr lang="en-US" sz="3200" i="1" dirty="0"/>
          </a:p>
        </p:txBody>
      </p:sp>
      <p:graphicFrame>
        <p:nvGraphicFramePr>
          <p:cNvPr id="1026" name="Object 4096"/>
          <p:cNvGraphicFramePr>
            <a:graphicFrameLocks/>
          </p:cNvGraphicFramePr>
          <p:nvPr/>
        </p:nvGraphicFramePr>
        <p:xfrm>
          <a:off x="2438001" y="1294879"/>
          <a:ext cx="4663350" cy="1678490"/>
        </p:xfrm>
        <a:graphic>
          <a:graphicData uri="http://schemas.openxmlformats.org/presentationml/2006/ole">
            <p:oleObj spid="_x0000_s1026" name="Worksheet" r:id="rId4" imgW="2705400" imgH="980280" progId="Excel.Sheet.8">
              <p:embed/>
            </p:oleObj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593027" y="2018011"/>
            <a:ext cx="730801" cy="365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30" tIns="45715" rIns="91430" bIns="45715">
            <a:spAutoFit/>
          </a:bodyPr>
          <a:lstStyle/>
          <a:p>
            <a:pPr defTabSz="915021"/>
            <a:r>
              <a:rPr lang="en-US" dirty="0"/>
              <a:t>entity</a:t>
            </a: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1371750" y="2209082"/>
            <a:ext cx="98987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lIns="85560" tIns="42780" rIns="85560" bIns="42780" anchor="ctr"/>
          <a:lstStyle/>
          <a:p>
            <a:endParaRPr lang="en-IN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4342876" y="3048327"/>
            <a:ext cx="0" cy="3042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lIns="85560" tIns="42780" rIns="85560" bIns="42780" anchor="ctr"/>
          <a:lstStyle/>
          <a:p>
            <a:endParaRPr lang="en-IN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555527" y="3085071"/>
            <a:ext cx="1029044" cy="369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30" tIns="45715" rIns="91430" bIns="45715">
            <a:spAutoFit/>
          </a:bodyPr>
          <a:lstStyle/>
          <a:p>
            <a:pPr defTabSz="915021"/>
            <a:r>
              <a:rPr lang="en-US" dirty="0"/>
              <a:t>Attribute</a:t>
            </a:r>
          </a:p>
        </p:txBody>
      </p:sp>
      <p:sp>
        <p:nvSpPr>
          <p:cNvPr id="1033" name="Line 10"/>
          <p:cNvSpPr>
            <a:spLocks noChangeShapeType="1"/>
          </p:cNvSpPr>
          <p:nvPr/>
        </p:nvSpPr>
        <p:spPr bwMode="auto">
          <a:xfrm flipV="1">
            <a:off x="2875283" y="3033629"/>
            <a:ext cx="0" cy="4232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lIns="85560" tIns="42780" rIns="85560" bIns="42780"/>
          <a:lstStyle/>
          <a:p>
            <a:endParaRPr lang="en-IN"/>
          </a:p>
        </p:txBody>
      </p:sp>
      <p:sp>
        <p:nvSpPr>
          <p:cNvPr id="1034" name="Text Box 11"/>
          <p:cNvSpPr txBox="1">
            <a:spLocks noChangeArrowheads="1"/>
          </p:cNvSpPr>
          <p:nvPr/>
        </p:nvSpPr>
        <p:spPr bwMode="auto">
          <a:xfrm>
            <a:off x="1868934" y="3117407"/>
            <a:ext cx="973460" cy="3633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85560" tIns="42780" rIns="85560" bIns="42780">
            <a:spAutoFit/>
          </a:bodyPr>
          <a:lstStyle/>
          <a:p>
            <a:r>
              <a:rPr lang="en-US"/>
              <a:t>Key field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074"/>
          <p:cNvSpPr>
            <a:spLocks noChangeArrowheads="1"/>
          </p:cNvSpPr>
          <p:nvPr/>
        </p:nvSpPr>
        <p:spPr bwMode="auto">
          <a:xfrm>
            <a:off x="685875" y="6248041"/>
            <a:ext cx="1904875" cy="45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60" tIns="42780" rIns="85560" bIns="42780" anchor="ctr"/>
          <a:lstStyle/>
          <a:p>
            <a:endParaRPr lang="en-IN"/>
          </a:p>
        </p:txBody>
      </p:sp>
      <p:sp>
        <p:nvSpPr>
          <p:cNvPr id="15363" name="Rectangle 3075"/>
          <p:cNvSpPr>
            <a:spLocks noChangeArrowheads="1"/>
          </p:cNvSpPr>
          <p:nvPr/>
        </p:nvSpPr>
        <p:spPr bwMode="auto">
          <a:xfrm>
            <a:off x="3123876" y="6248041"/>
            <a:ext cx="2896249" cy="45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560" tIns="42780" rIns="85560" bIns="42780" anchor="ctr"/>
          <a:lstStyle/>
          <a:p>
            <a:endParaRPr lang="en-IN"/>
          </a:p>
        </p:txBody>
      </p:sp>
      <p:sp>
        <p:nvSpPr>
          <p:cNvPr id="15365" name="Rectangle 3077"/>
          <p:cNvSpPr>
            <a:spLocks noGrp="1" noChangeArrowheads="1"/>
          </p:cNvSpPr>
          <p:nvPr>
            <p:ph sz="half" idx="1"/>
          </p:nvPr>
        </p:nvSpPr>
        <p:spPr>
          <a:xfrm>
            <a:off x="685875" y="1981265"/>
            <a:ext cx="3809750" cy="4115388"/>
          </a:xfrm>
          <a:noFill/>
        </p:spPr>
        <p:txBody>
          <a:bodyPr>
            <a:normAutofit fontScale="92500"/>
          </a:bodyPr>
          <a:lstStyle/>
          <a:p>
            <a:r>
              <a:rPr lang="en-US" sz="1800" b="1" dirty="0"/>
              <a:t>Raster data model</a:t>
            </a:r>
            <a:endParaRPr lang="en-US" sz="1800" dirty="0"/>
          </a:p>
          <a:p>
            <a:pPr lvl="1"/>
            <a:r>
              <a:rPr lang="en-US" sz="1600" dirty="0"/>
              <a:t>location is referenced by a grid cell in a rectangular array (matrix)</a:t>
            </a:r>
          </a:p>
          <a:p>
            <a:pPr lvl="1"/>
            <a:r>
              <a:rPr lang="en-US" sz="1600" dirty="0"/>
              <a:t>attribute is represented as a single value for that cell</a:t>
            </a:r>
          </a:p>
          <a:p>
            <a:pPr lvl="1"/>
            <a:r>
              <a:rPr lang="en-US" sz="1600" dirty="0"/>
              <a:t>much data comes in  this form </a:t>
            </a:r>
          </a:p>
          <a:p>
            <a:pPr lvl="2"/>
            <a:r>
              <a:rPr lang="en-US" sz="1400" dirty="0"/>
              <a:t>images from remote sensing (LANDSAT, SPOT)</a:t>
            </a:r>
          </a:p>
          <a:p>
            <a:pPr lvl="2"/>
            <a:r>
              <a:rPr lang="en-US" sz="1400" dirty="0"/>
              <a:t>scanned maps</a:t>
            </a:r>
          </a:p>
          <a:p>
            <a:pPr lvl="2"/>
            <a:r>
              <a:rPr lang="en-US" sz="1400" dirty="0"/>
              <a:t>elevation data from USGS</a:t>
            </a:r>
          </a:p>
          <a:p>
            <a:pPr lvl="1"/>
            <a:r>
              <a:rPr lang="en-US" sz="1600" dirty="0"/>
              <a:t>best for continuous features:</a:t>
            </a:r>
          </a:p>
          <a:p>
            <a:pPr lvl="2"/>
            <a:r>
              <a:rPr lang="en-US" sz="1400" dirty="0"/>
              <a:t>elevation</a:t>
            </a:r>
          </a:p>
          <a:p>
            <a:pPr lvl="2"/>
            <a:r>
              <a:rPr lang="en-US" sz="1400" dirty="0"/>
              <a:t>temperature</a:t>
            </a:r>
          </a:p>
          <a:p>
            <a:pPr lvl="2"/>
            <a:r>
              <a:rPr lang="en-US" sz="1400" dirty="0"/>
              <a:t>soil type</a:t>
            </a:r>
          </a:p>
          <a:p>
            <a:pPr lvl="2"/>
            <a:r>
              <a:rPr lang="en-US" sz="1400" dirty="0"/>
              <a:t>land use</a:t>
            </a:r>
          </a:p>
        </p:txBody>
      </p:sp>
      <p:sp>
        <p:nvSpPr>
          <p:cNvPr id="15366" name="Rectangle 3078"/>
          <p:cNvSpPr>
            <a:spLocks noGrp="1" noChangeArrowheads="1"/>
          </p:cNvSpPr>
          <p:nvPr>
            <p:ph sz="half" idx="2"/>
          </p:nvPr>
        </p:nvSpPr>
        <p:spPr>
          <a:xfrm>
            <a:off x="4648375" y="1981265"/>
            <a:ext cx="3809750" cy="4115388"/>
          </a:xfrm>
          <a:noFill/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Vector data model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location referenced by </a:t>
            </a:r>
            <a:r>
              <a:rPr lang="en-US" sz="1600" dirty="0" err="1"/>
              <a:t>x,y</a:t>
            </a:r>
            <a:r>
              <a:rPr lang="en-US" sz="1600" dirty="0"/>
              <a:t> coordinates, which can be linked to form lines and polygons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attributes referenced through unique ID number to tables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much data comes in this form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DIME and TIGER files from US Census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DLG from USGS for streams, roads, etc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census data (tabular)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best for features with discrete boundaries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property lines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political boundaries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transportation</a:t>
            </a:r>
          </a:p>
        </p:txBody>
      </p:sp>
      <p:sp>
        <p:nvSpPr>
          <p:cNvPr id="15364" name="Rectangle 3076"/>
          <p:cNvSpPr>
            <a:spLocks noGrp="1" noChangeArrowheads="1"/>
          </p:cNvSpPr>
          <p:nvPr>
            <p:ph type="title"/>
          </p:nvPr>
        </p:nvSpPr>
        <p:spPr>
          <a:xfrm>
            <a:off x="762251" y="457103"/>
            <a:ext cx="7772250" cy="1143490"/>
          </a:xfrm>
          <a:noFill/>
        </p:spPr>
        <p:txBody>
          <a:bodyPr>
            <a:normAutofit fontScale="90000"/>
          </a:bodyPr>
          <a:lstStyle/>
          <a:p>
            <a:r>
              <a:rPr lang="en-US" sz="3600" b="1" dirty="0"/>
              <a:t>GIS  Data Models</a:t>
            </a:r>
            <a:r>
              <a:rPr lang="en-US" sz="3600" dirty="0"/>
              <a:t>:</a:t>
            </a:r>
            <a:br>
              <a:rPr lang="en-US" sz="3600" dirty="0"/>
            </a:br>
            <a:r>
              <a:rPr lang="en-US" sz="3600" dirty="0"/>
              <a:t> Raster v. Vector</a:t>
            </a:r>
            <a:br>
              <a:rPr lang="en-US" sz="3600" dirty="0"/>
            </a:br>
            <a:r>
              <a:rPr lang="en-US" sz="2400" dirty="0"/>
              <a:t>“</a:t>
            </a:r>
            <a:r>
              <a:rPr lang="en-US" sz="2400" i="1" dirty="0"/>
              <a:t>raster is faster but vector is corrector</a:t>
            </a:r>
            <a:r>
              <a:rPr lang="en-US" sz="2400" dirty="0"/>
              <a:t>” Joseph Berry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6858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Vector Data Structure</a:t>
            </a:r>
          </a:p>
        </p:txBody>
      </p:sp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2"/>
          <a:srcRect b="17082"/>
          <a:stretch>
            <a:fillRect/>
          </a:stretch>
        </p:blipFill>
        <p:spPr bwMode="auto">
          <a:xfrm>
            <a:off x="990600" y="1143000"/>
            <a:ext cx="50069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819400"/>
            <a:ext cx="6781800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2651125" y="1916113"/>
            <a:ext cx="54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lines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479925" y="1382713"/>
            <a:ext cx="893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polygons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75</TotalTime>
  <Words>1450</Words>
  <Application>Microsoft Office PowerPoint</Application>
  <PresentationFormat>On-screen Show (4:3)</PresentationFormat>
  <Paragraphs>266</Paragraphs>
  <Slides>44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Concourse</vt:lpstr>
      <vt:lpstr>Worksheet</vt:lpstr>
      <vt:lpstr>Bitmap Image</vt:lpstr>
      <vt:lpstr>GIS Data Structures</vt:lpstr>
      <vt:lpstr>Representing Geographic Features: </vt:lpstr>
      <vt:lpstr>Slide 3</vt:lpstr>
      <vt:lpstr>Spatial Data Types</vt:lpstr>
      <vt:lpstr>Attribute data types</vt:lpstr>
      <vt:lpstr>Slide 6</vt:lpstr>
      <vt:lpstr>Data Base Management Systems (DBMS)</vt:lpstr>
      <vt:lpstr>GIS  Data Models:  Raster v. Vector “raster is faster but vector is corrector” Joseph Berry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Raster and Vector Data Structures</vt:lpstr>
      <vt:lpstr>Comparison Between Vector  and Raster Data Model</vt:lpstr>
      <vt:lpstr>Comparison Between Vector  and Raster Data Model</vt:lpstr>
      <vt:lpstr>Slide 23</vt:lpstr>
      <vt:lpstr>Slide 24</vt:lpstr>
      <vt:lpstr>Vector Data</vt:lpstr>
      <vt:lpstr>Object/Vector Feature Types</vt:lpstr>
      <vt:lpstr>Digital Elevation Model</vt:lpstr>
      <vt:lpstr>Slide 28</vt:lpstr>
      <vt:lpstr>Slide 29</vt:lpstr>
      <vt:lpstr>Slide 30</vt:lpstr>
      <vt:lpstr>Slide 31</vt:lpstr>
      <vt:lpstr>Slide 32</vt:lpstr>
      <vt:lpstr>Slide 33</vt:lpstr>
      <vt:lpstr>Creation of DEM’s</vt:lpstr>
      <vt:lpstr>Slide 35</vt:lpstr>
      <vt:lpstr>Digital Elevation Models</vt:lpstr>
      <vt:lpstr>Uses of DEMs</vt:lpstr>
      <vt:lpstr>Slide 38</vt:lpstr>
      <vt:lpstr>Slide 39</vt:lpstr>
      <vt:lpstr>Triangulated Irregular Network</vt:lpstr>
      <vt:lpstr>Slide 41</vt:lpstr>
      <vt:lpstr>Slide 42</vt:lpstr>
      <vt:lpstr>Slide 43</vt:lpstr>
      <vt:lpstr>Slide 44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 Data Structures</dc:title>
  <dc:creator>HP</dc:creator>
  <cp:lastModifiedBy>WINDOWS 10</cp:lastModifiedBy>
  <cp:revision>13</cp:revision>
  <dcterms:created xsi:type="dcterms:W3CDTF">2017-02-05T14:35:56Z</dcterms:created>
  <dcterms:modified xsi:type="dcterms:W3CDTF">2020-05-03T08:24:40Z</dcterms:modified>
</cp:coreProperties>
</file>